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374" r:id="rId3"/>
    <p:sldId id="383" r:id="rId4"/>
    <p:sldId id="320" r:id="rId5"/>
    <p:sldId id="334" r:id="rId6"/>
    <p:sldId id="363" r:id="rId7"/>
    <p:sldId id="364" r:id="rId8"/>
    <p:sldId id="344" r:id="rId9"/>
    <p:sldId id="348" r:id="rId10"/>
    <p:sldId id="366" r:id="rId11"/>
    <p:sldId id="384" r:id="rId12"/>
    <p:sldId id="336" r:id="rId13"/>
    <p:sldId id="343" r:id="rId14"/>
    <p:sldId id="371" r:id="rId15"/>
    <p:sldId id="370" r:id="rId16"/>
    <p:sldId id="369" r:id="rId17"/>
    <p:sldId id="335" r:id="rId18"/>
    <p:sldId id="368" r:id="rId19"/>
    <p:sldId id="372" r:id="rId20"/>
    <p:sldId id="373" r:id="rId21"/>
    <p:sldId id="342" r:id="rId22"/>
    <p:sldId id="376" r:id="rId23"/>
    <p:sldId id="378" r:id="rId24"/>
    <p:sldId id="379" r:id="rId25"/>
    <p:sldId id="380" r:id="rId26"/>
    <p:sldId id="381" r:id="rId27"/>
    <p:sldId id="375" r:id="rId28"/>
    <p:sldId id="382" r:id="rId29"/>
    <p:sldId id="338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283" r:id="rId4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EB9A"/>
    <a:srgbClr val="48C0CF"/>
    <a:srgbClr val="359FF3"/>
    <a:srgbClr val="E3BB36"/>
    <a:srgbClr val="359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8"/>
    <p:restoredTop sz="79718"/>
  </p:normalViewPr>
  <p:slideViewPr>
    <p:cSldViewPr snapToGrid="0" snapToObjects="1">
      <p:cViewPr>
        <p:scale>
          <a:sx n="97" d="100"/>
          <a:sy n="9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300AF-049F-8345-8B59-3C43579610C3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8BF87-9C46-3946-BA67-0FA7A3DFD3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373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파프리카데이터랩에서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달간 진행한</a:t>
            </a:r>
            <a:r>
              <a:rPr lang="en-US" altLang="ko-KR" dirty="0"/>
              <a:t> NFT </a:t>
            </a:r>
            <a:r>
              <a:rPr lang="ko-KR" altLang="en-US" dirty="0"/>
              <a:t>프로젝트의 발표자 </a:t>
            </a:r>
            <a:r>
              <a:rPr lang="ko-KR" altLang="en-US" dirty="0" err="1"/>
              <a:t>지영우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	</a:t>
            </a:r>
            <a:r>
              <a:rPr lang="ko-KR" altLang="en-US" dirty="0"/>
              <a:t>시각화 프로젝트의 발표자 </a:t>
            </a:r>
            <a:r>
              <a:rPr lang="ko-KR" altLang="en-US" dirty="0" err="1"/>
              <a:t>현미연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A9A3D-9C78-4348-A692-4249872A31F2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4474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결과적으로 말씀드리면 저 요건을 만족하는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만들어내진 못했지만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한달간 저희가 시도한 세가지에 대해서 각각 설명해드리겠습니다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330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결과적으로 말씀드리면 저 요건을 만족하는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만들어내진 못했지만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한달간 저희가 시도한 세가지에 대해서 각각 설명해드리겠습니다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40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Opensea</a:t>
            </a:r>
            <a:r>
              <a:rPr lang="ko-KR" altLang="en-US" dirty="0"/>
              <a:t>에서 제공하는 개발자 튜토리얼을 시도함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큰 </a:t>
            </a:r>
            <a:r>
              <a:rPr lang="en-US" altLang="ko-KR" dirty="0" err="1"/>
              <a:t>nft</a:t>
            </a:r>
            <a:r>
              <a:rPr lang="ko-KR" altLang="en-US" dirty="0"/>
              <a:t> </a:t>
            </a:r>
            <a:r>
              <a:rPr lang="ko-KR" altLang="en-US" dirty="0" err="1"/>
              <a:t>마켓플레이스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웹사이트에서 직접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생성하고</a:t>
            </a:r>
            <a:r>
              <a:rPr lang="en-US" altLang="ko-KR" dirty="0"/>
              <a:t>,</a:t>
            </a:r>
            <a:r>
              <a:rPr lang="ko-KR" altLang="en-US" dirty="0"/>
              <a:t> 판매</a:t>
            </a:r>
            <a:r>
              <a:rPr lang="en-US" altLang="ko-KR" dirty="0"/>
              <a:t>,</a:t>
            </a:r>
            <a:r>
              <a:rPr lang="ko-KR" altLang="en-US" dirty="0"/>
              <a:t> 경매</a:t>
            </a:r>
            <a:r>
              <a:rPr lang="en-US" altLang="ko-KR" dirty="0"/>
              <a:t>, </a:t>
            </a:r>
            <a:r>
              <a:rPr lang="ko-KR" altLang="en-US" dirty="0"/>
              <a:t>구매 하는 등의 거래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웹사이트를 통해서가 아니라 블록체인을 통해 직접 </a:t>
            </a:r>
            <a:r>
              <a:rPr lang="en-US" altLang="ko-KR" dirty="0"/>
              <a:t>NFT</a:t>
            </a:r>
            <a:r>
              <a:rPr lang="ko-KR" altLang="en-US" dirty="0"/>
              <a:t>가 거래된 내역도 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7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Opensea</a:t>
            </a:r>
            <a:r>
              <a:rPr lang="ko-KR" altLang="en-US" dirty="0"/>
              <a:t>에 올라온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보시면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/>
              <a:t>의 이름</a:t>
            </a:r>
            <a:r>
              <a:rPr lang="en-US" altLang="ko-KR" dirty="0"/>
              <a:t>,</a:t>
            </a:r>
            <a:r>
              <a:rPr lang="ko-KR" altLang="en-US" dirty="0"/>
              <a:t> 소유자</a:t>
            </a:r>
            <a:r>
              <a:rPr lang="en-US" altLang="ko-KR" dirty="0"/>
              <a:t>,</a:t>
            </a:r>
            <a:r>
              <a:rPr lang="ko-KR" altLang="en-US" dirty="0"/>
              <a:t> 경매에서 제시된 가격의 상한가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작품에 대한 설명</a:t>
            </a:r>
            <a:r>
              <a:rPr lang="en-US" altLang="ko-KR" dirty="0"/>
              <a:t>,</a:t>
            </a:r>
            <a:r>
              <a:rPr lang="ko-KR" altLang="en-US" dirty="0"/>
              <a:t> 특징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84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가볍게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en-US" dirty="0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누가 </a:t>
            </a:r>
            <a:r>
              <a:rPr lang="ko-KR" altLang="en-US" dirty="0" err="1"/>
              <a:t>민트해서</a:t>
            </a:r>
            <a:r>
              <a:rPr lang="en-US" altLang="ko-KR" dirty="0"/>
              <a:t>,</a:t>
            </a:r>
            <a:r>
              <a:rPr lang="ko-KR" altLang="en-US" dirty="0"/>
              <a:t> 누구에게 보냈고</a:t>
            </a:r>
            <a:r>
              <a:rPr lang="en-US" altLang="ko-KR" dirty="0"/>
              <a:t>,</a:t>
            </a:r>
            <a:r>
              <a:rPr lang="ko-KR" altLang="en-US" dirty="0"/>
              <a:t> 얼마에 팔았는지에 대한 기록도 볼 수 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40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Unlockable content.(</a:t>
            </a:r>
            <a:r>
              <a:rPr lang="ko-KR" altLang="en-US" dirty="0" err="1"/>
              <a:t>잠금해제</a:t>
            </a:r>
            <a:r>
              <a:rPr lang="ko-KR" altLang="en-US" dirty="0"/>
              <a:t> 가능한 컨텐츠</a:t>
            </a:r>
            <a:r>
              <a:rPr lang="en-US" altLang="ko-KR" dirty="0"/>
              <a:t>)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만드는데에</a:t>
            </a:r>
            <a:r>
              <a:rPr lang="ko-KR" altLang="en-US" dirty="0"/>
              <a:t> 있어서 가장 주목한 부분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Opensea</a:t>
            </a:r>
            <a:r>
              <a:rPr lang="en-US" altLang="ko-KR" dirty="0"/>
              <a:t> </a:t>
            </a:r>
            <a:r>
              <a:rPr lang="ko-KR" altLang="en-US" dirty="0"/>
              <a:t>웹에서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 때 </a:t>
            </a:r>
            <a:r>
              <a:rPr lang="en-US" altLang="ko-KR" dirty="0"/>
              <a:t>unlockable content</a:t>
            </a:r>
            <a:r>
              <a:rPr lang="ko-KR" altLang="en-US" dirty="0"/>
              <a:t>라는 걸 추가할 수가 있는데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NFT</a:t>
            </a:r>
            <a:r>
              <a:rPr lang="ko-KR" altLang="en-US" dirty="0"/>
              <a:t>의 소유자만이 이 내용을 </a:t>
            </a:r>
            <a:r>
              <a:rPr lang="ko-KR" altLang="en-US" dirty="0" err="1"/>
              <a:t>잠금해제</a:t>
            </a:r>
            <a:r>
              <a:rPr lang="ko-KR" altLang="en-US" dirty="0"/>
              <a:t> 해서 확인할 수가 있기 때문에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 때 이 부분을 활용하면 될 것이라고 판단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268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디테일에서는 </a:t>
            </a:r>
            <a:r>
              <a:rPr lang="en-US" altLang="ko-KR" dirty="0"/>
              <a:t>NFT</a:t>
            </a:r>
            <a:r>
              <a:rPr lang="ko-KR" altLang="en-US" dirty="0"/>
              <a:t>에 대한 세부정보 확인 가능</a:t>
            </a:r>
            <a:r>
              <a:rPr lang="en-US" altLang="ko-KR" dirty="0"/>
              <a:t>.</a:t>
            </a:r>
          </a:p>
          <a:p>
            <a:r>
              <a:rPr lang="en-US" dirty="0" err="1"/>
              <a:t>여기서</a:t>
            </a:r>
            <a:r>
              <a:rPr lang="en-US" dirty="0"/>
              <a:t> </a:t>
            </a:r>
            <a:r>
              <a:rPr lang="en-US" dirty="0" err="1"/>
              <a:t>주목할</a:t>
            </a:r>
            <a:r>
              <a:rPr lang="en-US" dirty="0"/>
              <a:t> </a:t>
            </a:r>
            <a:r>
              <a:rPr lang="en-US" dirty="0" err="1"/>
              <a:t>것은</a:t>
            </a:r>
            <a:r>
              <a:rPr lang="en-US" dirty="0"/>
              <a:t> ERC721이라는 </a:t>
            </a:r>
            <a:r>
              <a:rPr lang="en-US" dirty="0" err="1"/>
              <a:t>토큰</a:t>
            </a:r>
            <a:r>
              <a:rPr lang="en-US" dirty="0"/>
              <a:t> </a:t>
            </a:r>
            <a:r>
              <a:rPr lang="en-US" dirty="0" err="1"/>
              <a:t>스탠다드</a:t>
            </a:r>
            <a:r>
              <a:rPr lang="en-US" altLang="ko-KR" dirty="0"/>
              <a:t>.</a:t>
            </a:r>
          </a:p>
          <a:p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기준을</a:t>
            </a:r>
            <a:r>
              <a:rPr lang="en-US" dirty="0"/>
              <a:t> </a:t>
            </a:r>
            <a:r>
              <a:rPr lang="en-US" dirty="0" err="1"/>
              <a:t>사용하면</a:t>
            </a:r>
            <a:r>
              <a:rPr lang="en-US" dirty="0"/>
              <a:t> </a:t>
            </a:r>
            <a:r>
              <a:rPr lang="en-US" dirty="0" err="1"/>
              <a:t>한번에</a:t>
            </a:r>
            <a:r>
              <a:rPr lang="en-US" dirty="0"/>
              <a:t> </a:t>
            </a:r>
            <a:r>
              <a:rPr lang="en-US" dirty="0" err="1"/>
              <a:t>한개의</a:t>
            </a:r>
            <a:r>
              <a:rPr lang="en-US" dirty="0"/>
              <a:t> </a:t>
            </a:r>
            <a:r>
              <a:rPr lang="en-US" dirty="0" err="1"/>
              <a:t>NFT만</a:t>
            </a:r>
            <a:r>
              <a:rPr lang="en-US" dirty="0"/>
              <a:t> </a:t>
            </a:r>
            <a:r>
              <a:rPr lang="en-US" dirty="0" err="1"/>
              <a:t>발행할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444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한번에 </a:t>
            </a:r>
            <a:r>
              <a:rPr lang="ko-KR" altLang="en-US" dirty="0" err="1"/>
              <a:t>여러개의</a:t>
            </a:r>
            <a:r>
              <a:rPr lang="ko-KR" altLang="en-US" dirty="0"/>
              <a:t> 토큰을 발행하기 위해서는 </a:t>
            </a:r>
            <a:r>
              <a:rPr lang="en-US" altLang="ko-KR" dirty="0"/>
              <a:t>ERC1155</a:t>
            </a:r>
            <a:r>
              <a:rPr lang="ko-KR" altLang="en-US" dirty="0"/>
              <a:t>라는 다른 기준을 사용해야합니다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여러번에</a:t>
            </a:r>
            <a:r>
              <a:rPr lang="ko-KR" altLang="en-US" dirty="0"/>
              <a:t> 나눠서 </a:t>
            </a:r>
            <a:r>
              <a:rPr lang="ko-KR" altLang="en-US" dirty="0" err="1"/>
              <a:t>해야할</a:t>
            </a:r>
            <a:r>
              <a:rPr lang="ko-KR" altLang="en-US" dirty="0"/>
              <a:t> 일을 한번에 처리할 수 </a:t>
            </a:r>
            <a:r>
              <a:rPr lang="ko-KR" altLang="en-US" dirty="0" err="1"/>
              <a:t>있다보니</a:t>
            </a:r>
            <a:endParaRPr lang="en-US" altLang="ko-KR" dirty="0"/>
          </a:p>
          <a:p>
            <a:r>
              <a:rPr lang="ko-KR" altLang="en-US" dirty="0"/>
              <a:t>가스비라는 수수료도 적게 나오고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블록체인에 주는 트랜잭션의 수도 줄어들어서 네트워크가 덜 혼잡해지는 장점이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38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어떤 기준을 </a:t>
            </a:r>
            <a:r>
              <a:rPr lang="ko-KR" altLang="en-US" dirty="0" err="1"/>
              <a:t>따르는지에</a:t>
            </a:r>
            <a:r>
              <a:rPr lang="ko-KR" altLang="en-US" dirty="0"/>
              <a:t> 따라서</a:t>
            </a:r>
            <a:endParaRPr lang="en-US" altLang="ko-KR" dirty="0"/>
          </a:p>
          <a:p>
            <a:r>
              <a:rPr lang="ko-KR" altLang="en-US" dirty="0"/>
              <a:t>사용하는 함수와 함수의 인자가 달라지기 때문에</a:t>
            </a:r>
            <a:r>
              <a:rPr lang="en-US" altLang="ko-KR" dirty="0"/>
              <a:t> </a:t>
            </a:r>
            <a:r>
              <a:rPr lang="ko-KR" altLang="en-US" dirty="0"/>
              <a:t>코드를 변경해주는 작업을 거쳤고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작업에 </a:t>
            </a:r>
            <a:r>
              <a:rPr lang="en-US" altLang="ko-KR" dirty="0"/>
              <a:t>1</a:t>
            </a:r>
            <a:r>
              <a:rPr lang="ko-KR" altLang="en-US" dirty="0"/>
              <a:t>달 중 가장 많은 시간을 소요됐다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49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그래서 이렇게 바꾼 코드를 이용해서</a:t>
            </a:r>
            <a:endParaRPr lang="en-US" altLang="ko-KR" dirty="0"/>
          </a:p>
          <a:p>
            <a:r>
              <a:rPr lang="ko-KR" altLang="en-US" dirty="0"/>
              <a:t>우리가 갖고 있는 이미지와 메타데이터를 </a:t>
            </a:r>
            <a:r>
              <a:rPr lang="en-US" altLang="ko-KR" dirty="0" err="1"/>
              <a:t>nft</a:t>
            </a:r>
            <a:r>
              <a:rPr lang="ko-KR" altLang="en-US" dirty="0"/>
              <a:t>로 만들어보았다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하이퍼링크로 들어가서 재홍님 배 동영상까지 보여주기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Png</a:t>
            </a:r>
            <a:r>
              <a:rPr lang="ko-KR" altLang="en-US" dirty="0"/>
              <a:t>나 </a:t>
            </a:r>
            <a:r>
              <a:rPr lang="en-US" altLang="ko-KR" dirty="0"/>
              <a:t>jpg</a:t>
            </a:r>
            <a:r>
              <a:rPr lang="ko-KR" altLang="en-US" dirty="0"/>
              <a:t>같은 사진 파일 뿐만 아니라 이렇게 동영상도 </a:t>
            </a:r>
            <a:r>
              <a:rPr lang="en-US" altLang="ko-KR" dirty="0" err="1"/>
              <a:t>nft</a:t>
            </a:r>
            <a:r>
              <a:rPr lang="ko-KR" altLang="en-US" dirty="0"/>
              <a:t>로 만들 수가 있다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599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파프리카데이터랩의</a:t>
            </a:r>
            <a:r>
              <a:rPr lang="ko-KR" altLang="en-US" dirty="0"/>
              <a:t> 서비스 중에서도 </a:t>
            </a:r>
            <a:r>
              <a:rPr lang="ko-KR" altLang="en-US" dirty="0" err="1"/>
              <a:t>캐다라는</a:t>
            </a:r>
            <a:r>
              <a:rPr lang="ko-KR" altLang="en-US" dirty="0"/>
              <a:t> </a:t>
            </a:r>
            <a:r>
              <a:rPr lang="ko-KR" altLang="en-US" dirty="0" err="1"/>
              <a:t>마이데이터</a:t>
            </a:r>
            <a:r>
              <a:rPr lang="ko-KR" altLang="en-US" dirty="0"/>
              <a:t> 거래 플랫폼의 업무를 진행했습니다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캐다는</a:t>
            </a:r>
            <a:r>
              <a:rPr lang="en-US" dirty="0"/>
              <a:t> </a:t>
            </a:r>
            <a:r>
              <a:rPr lang="en-US" dirty="0" err="1"/>
              <a:t>시장</a:t>
            </a:r>
            <a:r>
              <a:rPr lang="en-US" dirty="0"/>
              <a:t> </a:t>
            </a:r>
            <a:r>
              <a:rPr lang="en-US" dirty="0" err="1"/>
              <a:t>조사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개인 위치 데이터</a:t>
            </a:r>
            <a:r>
              <a:rPr lang="en-US" altLang="ko-KR" dirty="0"/>
              <a:t>, </a:t>
            </a:r>
            <a:r>
              <a:rPr lang="ko-KR" altLang="en-US" dirty="0"/>
              <a:t>이미지 데이터 등의 데이터를 거래하고 있고</a:t>
            </a:r>
            <a:r>
              <a:rPr lang="en-US" altLang="ko-KR" dirty="0"/>
              <a:t>,</a:t>
            </a:r>
          </a:p>
          <a:p>
            <a:r>
              <a:rPr lang="en-US" dirty="0" err="1"/>
              <a:t>추후에는</a:t>
            </a:r>
            <a:r>
              <a:rPr lang="en-US" dirty="0"/>
              <a:t> </a:t>
            </a:r>
            <a:r>
              <a:rPr lang="en-US" dirty="0" err="1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넷플릭스와</a:t>
            </a:r>
            <a:r>
              <a:rPr lang="ko-KR" altLang="en-US" dirty="0"/>
              <a:t> 같은 어플과 연동한 데이터도 거래할 예정입니다</a:t>
            </a:r>
            <a:r>
              <a:rPr lang="en-US" altLang="ko-KR" dirty="0"/>
              <a:t>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A9A3D-9C78-4348-A692-4249872A31F2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8717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문제는 다른 사람에게 보여서는 안될 내용을 작성할 수 있는 </a:t>
            </a:r>
            <a:r>
              <a:rPr lang="en-US" altLang="ko-KR" dirty="0"/>
              <a:t>unlockable content</a:t>
            </a:r>
            <a:r>
              <a:rPr lang="ko-KR" altLang="en-US" dirty="0"/>
              <a:t>가 </a:t>
            </a:r>
            <a:r>
              <a:rPr lang="en-US" altLang="ko-KR" dirty="0"/>
              <a:t>smart contract</a:t>
            </a:r>
            <a:r>
              <a:rPr lang="ko-KR" altLang="en-US" dirty="0"/>
              <a:t>을 통해서는 작성이 불가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Opensea</a:t>
            </a:r>
            <a:r>
              <a:rPr lang="en-US" altLang="ko-KR" dirty="0"/>
              <a:t> </a:t>
            </a:r>
            <a:r>
              <a:rPr lang="ko-KR" altLang="en-US" dirty="0"/>
              <a:t>웹사이트를 통해서만 작성 가능하기 때문에</a:t>
            </a:r>
            <a:r>
              <a:rPr lang="en-US" altLang="ko-KR" dirty="0"/>
              <a:t>, </a:t>
            </a:r>
            <a:r>
              <a:rPr lang="ko-KR" altLang="en-US" dirty="0"/>
              <a:t>이는 블록체인에는 내용이 남지 않는 </a:t>
            </a:r>
            <a:r>
              <a:rPr lang="en-US" altLang="ko-KR" dirty="0"/>
              <a:t>off chain transaction</a:t>
            </a:r>
            <a:r>
              <a:rPr lang="ko-KR" altLang="en-US" dirty="0"/>
              <a:t>이라는 문제점이 있었음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3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en-US" altLang="ko-KR" dirty="0"/>
              <a:t> </a:t>
            </a:r>
            <a:r>
              <a:rPr lang="ko-KR" altLang="en-US" dirty="0" err="1"/>
              <a:t>민팅과</a:t>
            </a:r>
            <a:r>
              <a:rPr lang="ko-KR" altLang="en-US" dirty="0"/>
              <a:t> 거래 기능을 제공하는 플랫폼인</a:t>
            </a:r>
            <a:r>
              <a:rPr lang="en-US" altLang="ko-KR" dirty="0"/>
              <a:t> </a:t>
            </a:r>
            <a:r>
              <a:rPr lang="en-US" altLang="ko-KR" dirty="0" err="1"/>
              <a:t>Itheum</a:t>
            </a:r>
            <a:r>
              <a:rPr lang="ko-KR" altLang="en-US" dirty="0"/>
              <a:t>을 분석해봤습니다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599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KR" dirty="0"/>
              <a:t>데이터를 교환할 수 있는 데이터 덱스에서</a:t>
            </a:r>
          </a:p>
          <a:p>
            <a:r>
              <a:rPr lang="en-KR" dirty="0"/>
              <a:t>내용이 보이지 않는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민팅할</a:t>
            </a:r>
            <a:r>
              <a:rPr lang="ko-KR" altLang="en-US" dirty="0"/>
              <a:t> 수 있는 기능을 제공했습니다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59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Opensea</a:t>
            </a:r>
            <a:r>
              <a:rPr lang="ko-KR" altLang="en-US" dirty="0"/>
              <a:t>와 같이 </a:t>
            </a:r>
            <a:r>
              <a:rPr lang="en-US" altLang="ko-KR" dirty="0" err="1"/>
              <a:t>nft</a:t>
            </a:r>
            <a:r>
              <a:rPr lang="ko-KR" altLang="en-US" dirty="0"/>
              <a:t>의 제목과 설명을 입력합니다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83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KR" dirty="0"/>
              <a:t>그리고 </a:t>
            </a:r>
            <a:r>
              <a:rPr lang="en-US" altLang="ko-KR" dirty="0" err="1"/>
              <a:t>nft</a:t>
            </a:r>
            <a:r>
              <a:rPr lang="ko-KR" altLang="en-US" dirty="0"/>
              <a:t>로 만들고 싶은 </a:t>
            </a:r>
            <a:r>
              <a:rPr lang="ko-KR" altLang="en-US" dirty="0" err="1"/>
              <a:t>마이데이터를</a:t>
            </a:r>
            <a:r>
              <a:rPr lang="ko-KR" altLang="en-US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 file</a:t>
            </a:r>
            <a:r>
              <a:rPr lang="ko-KR" altLang="en-US" dirty="0"/>
              <a:t>로 업로드를 하게 되면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788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만들게되면</a:t>
            </a:r>
            <a:endParaRPr lang="en-US" altLang="ko-KR" dirty="0"/>
          </a:p>
          <a:p>
            <a:r>
              <a:rPr lang="en-US" dirty="0" err="1"/>
              <a:t>이디움의</a:t>
            </a:r>
            <a:r>
              <a:rPr lang="en-US" dirty="0"/>
              <a:t> </a:t>
            </a:r>
            <a:r>
              <a:rPr lang="en-US" dirty="0" err="1"/>
              <a:t>dex나</a:t>
            </a:r>
            <a:r>
              <a:rPr lang="en-US" dirty="0"/>
              <a:t> </a:t>
            </a:r>
            <a:r>
              <a:rPr lang="en-US" dirty="0" err="1"/>
              <a:t>opensea에서는</a:t>
            </a:r>
            <a:r>
              <a:rPr 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/>
              <a:t>의 이름과 설명만 보일 뿐</a:t>
            </a:r>
            <a:r>
              <a:rPr lang="en-US" altLang="ko-KR" dirty="0"/>
              <a:t>, </a:t>
            </a:r>
            <a:r>
              <a:rPr lang="ko-KR" altLang="en-US" dirty="0"/>
              <a:t>함께 첨부한 </a:t>
            </a:r>
            <a:r>
              <a:rPr lang="en-US" altLang="ko-KR" dirty="0" err="1"/>
              <a:t>json</a:t>
            </a:r>
            <a:r>
              <a:rPr lang="en-US" altLang="ko-KR" dirty="0"/>
              <a:t> file</a:t>
            </a:r>
            <a:r>
              <a:rPr lang="ko-KR" altLang="en-US" dirty="0"/>
              <a:t>의 내용은 볼 수가 없다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644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그러나 여기에도 문제가 있었는데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하이퍼링크</a:t>
            </a:r>
            <a:r>
              <a:rPr lang="en-US" altLang="ko-KR" dirty="0"/>
              <a:t>):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만들거나 구매를 했을 때</a:t>
            </a:r>
            <a:endParaRPr lang="en-US" altLang="ko-KR" dirty="0"/>
          </a:p>
          <a:p>
            <a:r>
              <a:rPr lang="ko-KR" altLang="en-US" dirty="0"/>
              <a:t>원본 파일을 다운받을 수 있도록 주어지는 링크만 있다면</a:t>
            </a:r>
            <a:endParaRPr lang="en-US" altLang="ko-KR" dirty="0"/>
          </a:p>
          <a:p>
            <a:r>
              <a:rPr lang="ko-KR" altLang="en-US" dirty="0"/>
              <a:t>누구든 데이터를 열람할 수 있다는 보안상의 문제가 있어서</a:t>
            </a:r>
            <a:endParaRPr lang="en-US" altLang="ko-KR" dirty="0"/>
          </a:p>
          <a:p>
            <a:r>
              <a:rPr lang="ko-KR" altLang="en-US" dirty="0"/>
              <a:t>또 다른 대안을 찾아야했다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60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KR" dirty="0"/>
              <a:t>그래서 우리가 원하는 마이데이터 nft를 만들기 위해서는</a:t>
            </a:r>
          </a:p>
          <a:p>
            <a:r>
              <a:rPr lang="en-KR" dirty="0"/>
              <a:t>시크릿 네트워크에서 시크릿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발행해야한다는</a:t>
            </a:r>
            <a:r>
              <a:rPr lang="ko-KR" altLang="en-US" dirty="0"/>
              <a:t> </a:t>
            </a:r>
            <a:r>
              <a:rPr lang="en-KR" dirty="0"/>
              <a:t>결론에 다다랐다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시크릿</a:t>
            </a:r>
            <a:r>
              <a:rPr 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/>
              <a:t>에서는</a:t>
            </a:r>
            <a:endParaRPr lang="en-US" altLang="ko-KR" dirty="0"/>
          </a:p>
          <a:p>
            <a:r>
              <a:rPr lang="ko-KR" altLang="en-US" dirty="0" err="1"/>
              <a:t>비공개뿐만</a:t>
            </a:r>
            <a:r>
              <a:rPr lang="ko-KR" altLang="en-US" dirty="0"/>
              <a:t> 아니라 공개 메타데이터 모두 지원하고</a:t>
            </a:r>
            <a:r>
              <a:rPr lang="en-US" altLang="ko-KR" dirty="0"/>
              <a:t>,</a:t>
            </a:r>
          </a:p>
          <a:p>
            <a:r>
              <a:rPr lang="en-US" dirty="0" err="1"/>
              <a:t>누가</a:t>
            </a:r>
            <a:r>
              <a:rPr lang="en-US" dirty="0"/>
              <a:t> </a:t>
            </a:r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en-US" dirty="0" err="1"/>
              <a:t>토큰을</a:t>
            </a:r>
            <a:r>
              <a:rPr lang="en-US" dirty="0"/>
              <a:t> </a:t>
            </a:r>
            <a:r>
              <a:rPr lang="en-US" dirty="0" err="1"/>
              <a:t>갖고</a:t>
            </a:r>
            <a:r>
              <a:rPr lang="en-US" dirty="0"/>
              <a:t> </a:t>
            </a:r>
            <a:r>
              <a:rPr lang="en-US" dirty="0" err="1"/>
              <a:t>있는지에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소유권도</a:t>
            </a:r>
            <a:r>
              <a:rPr lang="en-US" dirty="0"/>
              <a:t> </a:t>
            </a:r>
            <a:r>
              <a:rPr lang="en-US" dirty="0" err="1"/>
              <a:t>비공개로</a:t>
            </a:r>
            <a:r>
              <a:rPr lang="en-US" dirty="0"/>
              <a:t>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</a:p>
          <a:p>
            <a:r>
              <a:rPr lang="en-US" dirty="0" err="1"/>
              <a:t>또</a:t>
            </a:r>
            <a:r>
              <a:rPr lang="en-US" dirty="0"/>
              <a:t> </a:t>
            </a:r>
            <a:r>
              <a:rPr lang="en-US" dirty="0" err="1"/>
              <a:t>소유권</a:t>
            </a:r>
            <a:r>
              <a:rPr lang="en-US" dirty="0"/>
              <a:t> </a:t>
            </a:r>
            <a:r>
              <a:rPr lang="en-US" dirty="0" err="1"/>
              <a:t>유무에</a:t>
            </a:r>
            <a:r>
              <a:rPr lang="en-US" dirty="0"/>
              <a:t> </a:t>
            </a:r>
            <a:r>
              <a:rPr lang="en-US" dirty="0" err="1"/>
              <a:t>따라</a:t>
            </a:r>
            <a:r>
              <a:rPr lang="en-US" dirty="0"/>
              <a:t> </a:t>
            </a:r>
            <a:r>
              <a:rPr lang="en-US" dirty="0" err="1"/>
              <a:t>접근할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정보도</a:t>
            </a:r>
            <a:r>
              <a:rPr lang="en-US" dirty="0"/>
              <a:t> </a:t>
            </a:r>
            <a:r>
              <a:rPr lang="en-US" dirty="0" err="1"/>
              <a:t>다르게</a:t>
            </a:r>
            <a:r>
              <a:rPr lang="en-US" dirty="0"/>
              <a:t> </a:t>
            </a:r>
            <a:r>
              <a:rPr lang="en-US" dirty="0" err="1"/>
              <a:t>제어할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967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이걸 이용해서 </a:t>
            </a:r>
            <a:r>
              <a:rPr lang="en-US" altLang="ko-KR" dirty="0" err="1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만드는 예시를 들면 좋을 텐데</a:t>
            </a:r>
            <a:r>
              <a:rPr lang="en-US" altLang="ko-KR" dirty="0"/>
              <a:t>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148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네</a:t>
            </a:r>
            <a:r>
              <a:rPr lang="en-US" altLang="ko-KR" dirty="0"/>
              <a:t>) </a:t>
            </a:r>
            <a:r>
              <a:rPr lang="ko-KR" altLang="en-US" dirty="0"/>
              <a:t>안녕하세요</a:t>
            </a:r>
            <a:r>
              <a:rPr lang="en-US" altLang="ko-KR" dirty="0"/>
              <a:t>, (</a:t>
            </a:r>
            <a:r>
              <a:rPr lang="ko-KR" altLang="en-US" dirty="0" err="1"/>
              <a:t>마이데이터</a:t>
            </a:r>
            <a:r>
              <a:rPr lang="ko-KR" altLang="en-US" dirty="0"/>
              <a:t> 인사이트</a:t>
            </a:r>
            <a:r>
              <a:rPr lang="en-US" altLang="ko-KR" dirty="0"/>
              <a:t>. </a:t>
            </a:r>
            <a:r>
              <a:rPr lang="ko-KR" altLang="en-US" dirty="0"/>
              <a:t>도출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데이터 시각화 팀’</a:t>
            </a:r>
            <a:r>
              <a:rPr lang="en-US" altLang="ko-KR" dirty="0"/>
              <a:t>/ </a:t>
            </a:r>
            <a:r>
              <a:rPr lang="ko-KR" altLang="en-US" dirty="0"/>
              <a:t>발표를 맡은 ‘</a:t>
            </a:r>
            <a:r>
              <a:rPr lang="ko-KR" altLang="en-US" dirty="0" err="1"/>
              <a:t>현미연＇입니다</a:t>
            </a:r>
            <a:r>
              <a:rPr lang="en-US" altLang="ko-KR" dirty="0"/>
              <a:t>./(</a:t>
            </a:r>
            <a:r>
              <a:rPr lang="ko-KR" altLang="en-US" dirty="0"/>
              <a:t>꾸벅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저흰</a:t>
            </a:r>
            <a:r>
              <a:rPr lang="en-US" altLang="ko-KR" dirty="0"/>
              <a:t>/ </a:t>
            </a:r>
            <a:r>
              <a:rPr lang="ko-KR" altLang="en-US" dirty="0"/>
              <a:t>유저 개인의 데이터들을</a:t>
            </a:r>
            <a:r>
              <a:rPr lang="en-US" altLang="ko-KR" dirty="0"/>
              <a:t>,/ </a:t>
            </a:r>
            <a:r>
              <a:rPr lang="ko-KR" altLang="en-US" dirty="0"/>
              <a:t>시각화 함으로서</a:t>
            </a:r>
            <a:r>
              <a:rPr lang="en-US" altLang="ko-KR" dirty="0"/>
              <a:t>,/ </a:t>
            </a:r>
          </a:p>
          <a:p>
            <a:r>
              <a:rPr lang="ko-KR" altLang="en-US" dirty="0"/>
              <a:t>본인의 인사이트를</a:t>
            </a:r>
            <a:r>
              <a:rPr lang="en-US" altLang="ko-KR" dirty="0"/>
              <a:t>/ </a:t>
            </a:r>
            <a:r>
              <a:rPr lang="ko-KR" altLang="en-US" dirty="0"/>
              <a:t>한눈에</a:t>
            </a:r>
            <a:r>
              <a:rPr lang="en-US" altLang="ko-KR" dirty="0"/>
              <a:t>, </a:t>
            </a:r>
            <a:r>
              <a:rPr lang="ko-KR" altLang="en-US" dirty="0"/>
              <a:t>가시적으로</a:t>
            </a:r>
            <a:r>
              <a:rPr lang="en-US" altLang="ko-KR" dirty="0"/>
              <a:t>, </a:t>
            </a:r>
            <a:r>
              <a:rPr lang="ko-KR" altLang="en-US" dirty="0"/>
              <a:t>파악하도록 하였습니다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63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담당한 업무에 따라 </a:t>
            </a:r>
            <a:endParaRPr lang="en-US" altLang="ko-KR" dirty="0"/>
          </a:p>
          <a:p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/>
              <a:t>NFT, </a:t>
            </a:r>
            <a:r>
              <a:rPr lang="ko-KR" altLang="en-US" dirty="0"/>
              <a:t>유저데이터 시각화 및 인사이트 도출의 두 파트로 나눠지고</a:t>
            </a:r>
            <a:endParaRPr lang="en-US" altLang="ko-KR" dirty="0"/>
          </a:p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A9A3D-9C78-4348-A692-4249872A31F2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8833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파프리카데이터랩</a:t>
            </a:r>
            <a:r>
              <a:rPr lang="en-US" altLang="ko-KR" dirty="0"/>
              <a:t>/</a:t>
            </a:r>
            <a:r>
              <a:rPr lang="ko-KR" altLang="en-US" dirty="0"/>
              <a:t>에서 최종 구현하고</a:t>
            </a:r>
            <a:r>
              <a:rPr lang="en-US" altLang="ko-KR" sz="1200" kern="12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effectLst/>
                <a:latin typeface="+mn-lt"/>
                <a:ea typeface="+mn-ea"/>
                <a:cs typeface="+mn-cs"/>
              </a:rPr>
              <a:t>싶은</a:t>
            </a:r>
            <a:r>
              <a:rPr lang="en-US" altLang="ko-KR" sz="1200" kern="1200" dirty="0">
                <a:effectLst/>
                <a:latin typeface="+mn-lt"/>
                <a:ea typeface="+mn-ea"/>
                <a:cs typeface="+mn-cs"/>
              </a:rPr>
              <a:t>/ 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가상 유아이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인사이트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용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앱에서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개인정보 동의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진행한 각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인사이트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결과물들을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선택에 따라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-)/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다시 다른 유저에게 판매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수익화하는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굳이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판매하지 않더라도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 서비스의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넛지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효과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사용될 예정입니다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271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인사이트 도출에 활용 데이터로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‘</a:t>
            </a:r>
            <a:r>
              <a:rPr lang="ko-KR" altLang="en-US" dirty="0" err="1"/>
              <a:t>넷플릭스와</a:t>
            </a:r>
            <a:r>
              <a:rPr lang="ko-KR" altLang="en-US" dirty="0"/>
              <a:t> 유튜브</a:t>
            </a:r>
            <a:r>
              <a:rPr lang="en-US" altLang="ko-KR" dirty="0"/>
              <a:t>‘</a:t>
            </a:r>
            <a:r>
              <a:rPr lang="ko-KR" altLang="en-US" dirty="0"/>
              <a:t>를</a:t>
            </a:r>
            <a:r>
              <a:rPr lang="en-US" altLang="ko-KR" dirty="0"/>
              <a:t>/</a:t>
            </a:r>
            <a:r>
              <a:rPr lang="ko-KR" altLang="en-US" dirty="0"/>
              <a:t> 팀원의 계정으로 진행하였습니다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사이트를 통해</a:t>
            </a:r>
            <a:r>
              <a:rPr lang="en-US" altLang="ko-KR" dirty="0"/>
              <a:t>,/ </a:t>
            </a:r>
            <a:r>
              <a:rPr lang="ko-KR" altLang="en-US" dirty="0"/>
              <a:t>개인적으로 데이터를 요청하였고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이렇게 얻을 수 있는 다양한 데이터 종류 중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그동안의 </a:t>
            </a:r>
            <a:r>
              <a:rPr lang="en-US" altLang="ko-KR" dirty="0"/>
              <a:t>‘</a:t>
            </a:r>
            <a:r>
              <a:rPr lang="ko-KR" altLang="en-US" dirty="0"/>
              <a:t>시청</a:t>
            </a:r>
            <a:r>
              <a:rPr lang="en-US" altLang="ko-KR" dirty="0"/>
              <a:t> </a:t>
            </a:r>
            <a:r>
              <a:rPr lang="ko-KR" altLang="en-US" dirty="0"/>
              <a:t>기록</a:t>
            </a:r>
            <a:r>
              <a:rPr lang="en-US" altLang="ko-KR" dirty="0"/>
              <a:t>‘</a:t>
            </a:r>
            <a:r>
              <a:rPr lang="ko-KR" altLang="en-US" dirty="0"/>
              <a:t>파일을 선택하였습니다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438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개인 원데이터에</a:t>
            </a:r>
            <a:r>
              <a:rPr lang="en-US" altLang="ko-KR" dirty="0"/>
              <a:t>/ </a:t>
            </a:r>
            <a:r>
              <a:rPr lang="ko-KR" altLang="en-US" dirty="0"/>
              <a:t>추가하여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영화나</a:t>
            </a:r>
            <a:r>
              <a:rPr lang="en-US" altLang="ko-KR" dirty="0"/>
              <a:t> TV</a:t>
            </a:r>
            <a:r>
              <a:rPr lang="ko-KR" altLang="en-US" dirty="0"/>
              <a:t> 정보</a:t>
            </a:r>
            <a:r>
              <a:rPr lang="en-US" altLang="ko-KR" dirty="0"/>
              <a:t>/</a:t>
            </a:r>
            <a:r>
              <a:rPr lang="ko-KR" altLang="en-US" dirty="0"/>
              <a:t>를 얻고자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‘TMDB’</a:t>
            </a:r>
            <a:r>
              <a:rPr lang="ko-KR" altLang="en-US" dirty="0"/>
              <a:t>사이트 </a:t>
            </a:r>
            <a:r>
              <a:rPr lang="en-US" altLang="ko-KR" dirty="0"/>
              <a:t>API</a:t>
            </a:r>
            <a:r>
              <a:rPr lang="ko-KR" altLang="en-US" dirty="0"/>
              <a:t>를 이용했습니다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중</a:t>
            </a:r>
            <a:r>
              <a:rPr lang="en-US" altLang="ko-KR" dirty="0"/>
              <a:t>, Netflix </a:t>
            </a:r>
            <a:r>
              <a:rPr lang="ko-KR" altLang="en-US" dirty="0"/>
              <a:t>데이터로</a:t>
            </a:r>
            <a:r>
              <a:rPr lang="en-US" altLang="ko-KR" dirty="0"/>
              <a:t>/</a:t>
            </a:r>
            <a:r>
              <a:rPr lang="ko-KR" altLang="en-US" dirty="0"/>
              <a:t> 시청한 영화의 장르를 추출하기 위해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api</a:t>
            </a:r>
            <a:r>
              <a:rPr lang="ko-KR" altLang="en-US" dirty="0"/>
              <a:t>를 사용했는데요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388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한번에</a:t>
            </a:r>
            <a:r>
              <a:rPr lang="en-US" altLang="ko-KR" dirty="0"/>
              <a:t>,</a:t>
            </a:r>
            <a:r>
              <a:rPr lang="ko-KR" altLang="en-US" dirty="0"/>
              <a:t> 장르를 추출하면 좋았겠지만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가지고 있는 데이터로 얻기 위해선 두가지의 절차를 거쳐야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첫번째</a:t>
            </a:r>
            <a:r>
              <a:rPr lang="en-US" altLang="ko-KR" dirty="0"/>
              <a:t>/ (</a:t>
            </a:r>
            <a:r>
              <a:rPr lang="ko-KR" altLang="en-US" dirty="0"/>
              <a:t>여기</a:t>
            </a:r>
            <a:r>
              <a:rPr lang="en-US" altLang="ko-KR" dirty="0"/>
              <a:t>) ‘</a:t>
            </a:r>
            <a:r>
              <a:rPr lang="ko-KR" altLang="en-US" dirty="0"/>
              <a:t>영화의 제목</a:t>
            </a:r>
            <a:r>
              <a:rPr lang="en-US" altLang="ko-KR" dirty="0"/>
              <a:t>’</a:t>
            </a:r>
            <a:r>
              <a:rPr lang="ko-KR" altLang="en-US" dirty="0"/>
              <a:t>을 </a:t>
            </a:r>
            <a:r>
              <a:rPr lang="en-US" altLang="ko-KR" dirty="0"/>
              <a:t>/ </a:t>
            </a:r>
            <a:r>
              <a:rPr lang="en-US" altLang="ko-KR" dirty="0" err="1"/>
              <a:t>api</a:t>
            </a:r>
            <a:r>
              <a:rPr lang="ko-KR" altLang="en-US" dirty="0"/>
              <a:t> 쿼리 값에 넣어 영화의 </a:t>
            </a:r>
            <a:r>
              <a:rPr lang="en-US" altLang="ko-KR" dirty="0"/>
              <a:t>id</a:t>
            </a:r>
            <a:r>
              <a:rPr lang="ko-KR" altLang="en-US" dirty="0"/>
              <a:t>를 추출하고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</a:t>
            </a:r>
            <a:r>
              <a:rPr lang="en-US" altLang="ko-KR" dirty="0"/>
              <a:t>/ </a:t>
            </a:r>
            <a:r>
              <a:rPr lang="ko-KR" altLang="en-US" dirty="0"/>
              <a:t>해당 아이디를</a:t>
            </a:r>
            <a:r>
              <a:rPr lang="en-US" altLang="ko-KR" dirty="0"/>
              <a:t>,</a:t>
            </a:r>
            <a:r>
              <a:rPr lang="ko-KR" altLang="en-US" dirty="0"/>
              <a:t> 장르데이터를 볼 수 있는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쿼리 값에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다시 넣어 장르를 추출하는 방식을 채택하였습니다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01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이제 데이터 사전 준비는 모두 완료되었습니다</a:t>
            </a:r>
            <a:r>
              <a:rPr lang="en-US" altLang="ko-KR" dirty="0"/>
              <a:t>.^^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가지의 시각화 결과물을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시각화입니다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추출한 영화의 장르는 총 </a:t>
            </a:r>
            <a:r>
              <a:rPr lang="en-US" altLang="ko-KR" dirty="0"/>
              <a:t>19</a:t>
            </a:r>
            <a:r>
              <a:rPr lang="ko-KR" altLang="en-US" dirty="0"/>
              <a:t>개가 있었으며</a:t>
            </a:r>
            <a:endParaRPr lang="en-US" altLang="ko-KR" dirty="0"/>
          </a:p>
          <a:p>
            <a:r>
              <a:rPr lang="ko-KR" altLang="en-US" dirty="0"/>
              <a:t> 한 영화에 적게는 </a:t>
            </a:r>
            <a:r>
              <a:rPr lang="en-US" altLang="ko-KR" dirty="0"/>
              <a:t>0</a:t>
            </a:r>
            <a:r>
              <a:rPr lang="ko-KR" altLang="en-US" dirty="0"/>
              <a:t>개부터</a:t>
            </a:r>
            <a:r>
              <a:rPr lang="en-US" altLang="ko-KR" dirty="0"/>
              <a:t>,</a:t>
            </a:r>
            <a:r>
              <a:rPr lang="ko-KR" altLang="en-US" dirty="0"/>
              <a:t> 많게는 </a:t>
            </a:r>
            <a:r>
              <a:rPr lang="en-US" altLang="ko-KR" dirty="0"/>
              <a:t>6</a:t>
            </a:r>
            <a:r>
              <a:rPr lang="ko-KR" altLang="en-US" dirty="0"/>
              <a:t>개의 장르가 포함되어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유저의 </a:t>
            </a:r>
            <a:r>
              <a:rPr lang="en-US" altLang="ko-KR" dirty="0"/>
              <a:t>1278</a:t>
            </a:r>
            <a:r>
              <a:rPr lang="ko-KR" altLang="en-US" dirty="0"/>
              <a:t>개의 영화 목록의 장르를</a:t>
            </a:r>
            <a:r>
              <a:rPr lang="en-US" altLang="ko-KR" dirty="0"/>
              <a:t>/</a:t>
            </a:r>
            <a:r>
              <a:rPr lang="ko-KR" altLang="en-US" dirty="0"/>
              <a:t> 정리하여</a:t>
            </a:r>
            <a:endParaRPr lang="en-US" altLang="ko-KR" dirty="0"/>
          </a:p>
          <a:p>
            <a:r>
              <a:rPr lang="ko-KR" altLang="en-US" dirty="0"/>
              <a:t>가장 많이 본 장르 </a:t>
            </a:r>
            <a:r>
              <a:rPr lang="en-US" altLang="ko-KR" dirty="0"/>
              <a:t>top5</a:t>
            </a:r>
            <a:r>
              <a:rPr lang="ko-KR" altLang="en-US" dirty="0"/>
              <a:t>를 추출하였더니 </a:t>
            </a:r>
            <a:r>
              <a:rPr lang="en-US" altLang="ko-KR" dirty="0"/>
              <a:t>(</a:t>
            </a:r>
            <a:r>
              <a:rPr lang="ko-KR" altLang="en-US" dirty="0" err="1"/>
              <a:t>가르키며</a:t>
            </a:r>
            <a:r>
              <a:rPr lang="en-US" altLang="ko-KR" dirty="0"/>
              <a:t>/</a:t>
            </a:r>
            <a:r>
              <a:rPr lang="ko-KR" altLang="en-US" dirty="0"/>
              <a:t>보며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해당 분포를 보이는 </a:t>
            </a:r>
            <a:r>
              <a:rPr lang="en-US" altLang="ko-KR" dirty="0"/>
              <a:t>‘</a:t>
            </a:r>
            <a:r>
              <a:rPr lang="ko-KR" altLang="en-US" dirty="0"/>
              <a:t>레이더 차트</a:t>
            </a:r>
            <a:r>
              <a:rPr lang="en-US" altLang="ko-KR" dirty="0"/>
              <a:t>＇</a:t>
            </a:r>
            <a:r>
              <a:rPr lang="ko-KR" altLang="en-US" dirty="0"/>
              <a:t>로 도식화되었습니다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1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두번째로</a:t>
            </a:r>
            <a:r>
              <a:rPr lang="en-US" altLang="ko-KR" sz="1200" dirty="0"/>
              <a:t>, ‘</a:t>
            </a:r>
            <a:r>
              <a:rPr lang="ko-KR" altLang="en-US" sz="1200" dirty="0"/>
              <a:t>탑시리즈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동일한 주제로 </a:t>
            </a:r>
            <a:r>
              <a:rPr lang="ko-KR" altLang="en-US" sz="1200" dirty="0" err="1"/>
              <a:t>넷플릭스와</a:t>
            </a:r>
            <a:r>
              <a:rPr lang="ko-KR" altLang="en-US" sz="1200" dirty="0"/>
              <a:t> 유튜브</a:t>
            </a:r>
            <a:r>
              <a:rPr lang="en-US" altLang="ko-KR" sz="1200" dirty="0"/>
              <a:t>/</a:t>
            </a:r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가지 데이터를</a:t>
            </a:r>
            <a:r>
              <a:rPr lang="en-US" altLang="ko-KR" sz="1200" dirty="0"/>
              <a:t>/ </a:t>
            </a:r>
            <a:r>
              <a:rPr lang="ko-KR" altLang="en-US" sz="1200" dirty="0"/>
              <a:t>비교 분석해보았습니다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시각화 종류는 </a:t>
            </a:r>
            <a:r>
              <a:rPr lang="en-US" altLang="ko-KR" sz="1200" dirty="0"/>
              <a:t>‘</a:t>
            </a:r>
            <a:r>
              <a:rPr lang="ko-KR" altLang="en-US" sz="1200" dirty="0"/>
              <a:t>막대 그래프</a:t>
            </a:r>
            <a:r>
              <a:rPr lang="en-US" altLang="ko-KR" sz="1200" dirty="0"/>
              <a:t>’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시각화하였습니다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둘의 차이로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왼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넷플릭스는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Y</a:t>
            </a:r>
            <a:r>
              <a:rPr lang="ko-KR" altLang="en-US" sz="1200" dirty="0"/>
              <a:t>축이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티비</a:t>
            </a:r>
            <a:r>
              <a:rPr lang="ko-KR" altLang="en-US" sz="1200" dirty="0"/>
              <a:t> 시리즈</a:t>
            </a:r>
            <a:r>
              <a:rPr lang="en-US" altLang="ko-KR" sz="1200" dirty="0"/>
              <a:t>’</a:t>
            </a:r>
            <a:r>
              <a:rPr lang="ko-KR" altLang="en-US" sz="1200" dirty="0"/>
              <a:t>별 총 </a:t>
            </a:r>
            <a:r>
              <a:rPr lang="ko-KR" altLang="en-US" sz="1200" dirty="0" err="1"/>
              <a:t>합산시간이며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유투브는</a:t>
            </a:r>
            <a:r>
              <a:rPr lang="en-US" altLang="ko-KR" sz="1200" dirty="0"/>
              <a:t>,/ </a:t>
            </a:r>
            <a:r>
              <a:rPr lang="ko-KR" altLang="en-US" sz="1200" dirty="0"/>
              <a:t>시청한 </a:t>
            </a:r>
            <a:r>
              <a:rPr lang="ko-KR" altLang="en-US" sz="1200" dirty="0" err="1"/>
              <a:t>채널명</a:t>
            </a:r>
            <a:r>
              <a:rPr lang="en-US" altLang="ko-KR" sz="1200" dirty="0"/>
              <a:t>!</a:t>
            </a:r>
            <a:r>
              <a:rPr lang="ko-KR" altLang="en-US" sz="1200" dirty="0"/>
              <a:t>을 카운트하여</a:t>
            </a:r>
            <a:r>
              <a:rPr lang="en-US" altLang="ko-KR" sz="1200" dirty="0"/>
              <a:t>,</a:t>
            </a:r>
            <a:r>
              <a:rPr lang="ko-KR" altLang="en-US" sz="1200" dirty="0"/>
              <a:t> 가장 많이 시청한 채널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탑텐으로</a:t>
            </a:r>
            <a:r>
              <a:rPr lang="ko-KR" altLang="en-US" sz="1200" dirty="0"/>
              <a:t> 정렬하였습니다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결과적으로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각 유저의 선호도를 알 수 있었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는데요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예로</a:t>
            </a:r>
            <a:r>
              <a:rPr lang="en-US" altLang="ko-KR" sz="1200" dirty="0"/>
              <a:t>(</a:t>
            </a:r>
            <a:r>
              <a:rPr lang="ko-KR" altLang="en-US" sz="1200" dirty="0"/>
              <a:t>빅뱅이론 </a:t>
            </a:r>
            <a:r>
              <a:rPr lang="ko-KR" altLang="en-US" sz="1200" dirty="0" err="1"/>
              <a:t>가르키며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넷플릭스유저의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약 </a:t>
            </a:r>
            <a:r>
              <a:rPr lang="en-US" altLang="ko-KR" sz="1200" dirty="0"/>
              <a:t>10</a:t>
            </a:r>
            <a:r>
              <a:rPr lang="ko-KR" altLang="en-US" sz="1200" dirty="0"/>
              <a:t>배 정도 차이를 보이게 빅뱅이론 시청한 반면</a:t>
            </a:r>
            <a:endParaRPr lang="en-US" altLang="ko-KR" sz="1200" dirty="0"/>
          </a:p>
          <a:p>
            <a:r>
              <a:rPr lang="ko-KR" altLang="en-US" sz="1200" dirty="0"/>
              <a:t>유투브 유저의 경운</a:t>
            </a:r>
            <a:r>
              <a:rPr lang="en-US" altLang="ko-KR" sz="1200" dirty="0"/>
              <a:t>,/ </a:t>
            </a:r>
            <a:r>
              <a:rPr lang="ko-KR" altLang="en-US" sz="1200" dirty="0"/>
              <a:t>과반수</a:t>
            </a:r>
            <a:r>
              <a:rPr lang="en-US" altLang="ko-KR" sz="1200" dirty="0"/>
              <a:t>, ‘</a:t>
            </a:r>
            <a:r>
              <a:rPr lang="ko-KR" altLang="en-US" sz="1200" dirty="0"/>
              <a:t>드라마</a:t>
            </a:r>
            <a:r>
              <a:rPr lang="en-US" altLang="ko-KR" sz="1200" dirty="0"/>
              <a:t>＇</a:t>
            </a:r>
            <a:r>
              <a:rPr lang="ko-KR" altLang="en-US" sz="1200" dirty="0"/>
              <a:t>와 관련된 채널을 선호하는 것으로 보였습니다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3785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ko-KR" altLang="en-US" sz="1200" dirty="0"/>
              <a:t>더 나아가</a:t>
            </a:r>
            <a:r>
              <a:rPr lang="en-US" altLang="ko-KR" sz="1200" dirty="0"/>
              <a:t>,</a:t>
            </a:r>
            <a:r>
              <a:rPr lang="ko-KR" altLang="en-US" sz="1200" dirty="0"/>
              <a:t> 특정기간의 데이터를 알고 싶은 유저들을 위해서</a:t>
            </a:r>
            <a:r>
              <a:rPr lang="en-US" altLang="ko-KR" sz="1200" dirty="0"/>
              <a:t>/</a:t>
            </a:r>
            <a:r>
              <a:rPr lang="ko-KR" altLang="en-US" sz="1200" dirty="0"/>
              <a:t> 연도와 월별로 탑시리즈를 추출하였습니다</a:t>
            </a:r>
            <a:r>
              <a:rPr lang="en-US" altLang="ko-KR" sz="1200" dirty="0"/>
              <a:t>.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sz="1200" dirty="0"/>
              <a:t>예시론</a:t>
            </a:r>
            <a:r>
              <a:rPr lang="en-US" altLang="ko-KR" sz="1200" dirty="0"/>
              <a:t>/</a:t>
            </a:r>
            <a:r>
              <a:rPr lang="ko-KR" altLang="en-US" sz="1200" dirty="0"/>
              <a:t> 유튜브의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데이터와</a:t>
            </a:r>
            <a:r>
              <a:rPr lang="en-US" altLang="ko-KR" sz="1200" dirty="0"/>
              <a:t>, </a:t>
            </a:r>
            <a:r>
              <a:rPr lang="ko-KR" altLang="en-US" sz="1200" dirty="0"/>
              <a:t>또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 </a:t>
            </a:r>
            <a:r>
              <a:rPr lang="en-US" altLang="ko-KR" sz="1200" dirty="0"/>
              <a:t>4</a:t>
            </a:r>
            <a:r>
              <a:rPr lang="ko-KR" altLang="en-US" sz="1200" dirty="0"/>
              <a:t>월의 데이터로 지정하였습니다</a:t>
            </a:r>
            <a:r>
              <a:rPr lang="en-US" altLang="ko-KR" sz="1200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200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sz="1200" dirty="0"/>
              <a:t>분석 내용으론</a:t>
            </a:r>
            <a:r>
              <a:rPr lang="en-US" altLang="ko-KR" sz="1200" dirty="0"/>
              <a:t>/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sz="1200" dirty="0"/>
              <a:t>해당 유저는</a:t>
            </a:r>
            <a:r>
              <a:rPr lang="en-US" altLang="ko-KR" sz="1200" dirty="0"/>
              <a:t>, 2022</a:t>
            </a:r>
            <a:r>
              <a:rPr lang="ko-KR" altLang="en-US" sz="1200" dirty="0"/>
              <a:t>년도에는</a:t>
            </a:r>
            <a:r>
              <a:rPr lang="en-US" altLang="ko-KR" sz="1200" dirty="0"/>
              <a:t>(</a:t>
            </a:r>
            <a:r>
              <a:rPr lang="ko-KR" altLang="en-US" sz="1200" dirty="0"/>
              <a:t>왼쪽</a:t>
            </a:r>
            <a:r>
              <a:rPr lang="en-US" altLang="ko-KR" sz="1200" dirty="0"/>
              <a:t>)</a:t>
            </a:r>
            <a:r>
              <a:rPr lang="ko-KR" altLang="en-US" sz="1200" dirty="0"/>
              <a:t> 채널 속성상</a:t>
            </a:r>
            <a:r>
              <a:rPr lang="en-US" altLang="ko-KR" sz="1200" dirty="0"/>
              <a:t>, </a:t>
            </a:r>
            <a:r>
              <a:rPr lang="ko-KR" altLang="en-US" sz="1200" dirty="0"/>
              <a:t>드라마</a:t>
            </a:r>
            <a:r>
              <a:rPr lang="en-US" altLang="ko-KR" sz="1200" dirty="0"/>
              <a:t>&gt;</a:t>
            </a:r>
            <a:r>
              <a:rPr lang="ko-KR" altLang="en-US" sz="1200" dirty="0"/>
              <a:t> 노래</a:t>
            </a:r>
            <a:r>
              <a:rPr lang="en-US" altLang="ko-KR" sz="1200" dirty="0"/>
              <a:t>&gt;</a:t>
            </a:r>
            <a:r>
              <a:rPr lang="ko-KR" altLang="en-US" sz="1200" dirty="0"/>
              <a:t> 영어공부 순으로 많이 시청하였고</a:t>
            </a:r>
            <a:r>
              <a:rPr lang="en-US" altLang="ko-KR" sz="1200" dirty="0"/>
              <a:t>,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/>
              <a:t>22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월에는</a:t>
            </a:r>
            <a:r>
              <a:rPr lang="en-US" altLang="ko-KR" sz="1200" dirty="0"/>
              <a:t>/ </a:t>
            </a:r>
            <a:r>
              <a:rPr lang="ko-KR" altLang="en-US" sz="1200" dirty="0"/>
              <a:t>이와 다르게 음악재생 채널을 더 자주 재생한 결과를 알 수 있습니다</a:t>
            </a:r>
            <a:r>
              <a:rPr lang="en-US" altLang="ko-KR" sz="1200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r>
              <a:rPr lang="ko-KR" altLang="en-US" dirty="0"/>
              <a:t>이렇게 같은 </a:t>
            </a:r>
            <a:r>
              <a:rPr lang="ko-KR" altLang="en-US" dirty="0" err="1"/>
              <a:t>연도이어도</a:t>
            </a:r>
            <a:r>
              <a:rPr lang="en-US" altLang="ko-KR" dirty="0"/>
              <a:t>, </a:t>
            </a:r>
            <a:r>
              <a:rPr lang="ko-KR" altLang="en-US" dirty="0"/>
              <a:t>월마다 다른 결과가 나오는 것을 통해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유저 맞춤형</a:t>
            </a:r>
            <a:r>
              <a:rPr lang="en-US" altLang="ko-KR" dirty="0"/>
              <a:t>“ </a:t>
            </a:r>
            <a:r>
              <a:rPr lang="ko-KR" altLang="en-US" dirty="0"/>
              <a:t>인사이트를 도출할 수 있을 것으로 예상되었습니다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33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유튜브 추가분석을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유튜브 데이터에만</a:t>
            </a:r>
            <a:r>
              <a:rPr lang="en-US" altLang="ko-KR" dirty="0"/>
              <a:t>, ‘</a:t>
            </a:r>
            <a:r>
              <a:rPr lang="ko-KR" altLang="en-US" dirty="0"/>
              <a:t>구독정보</a:t>
            </a:r>
            <a:r>
              <a:rPr lang="en-US" altLang="ko-KR" dirty="0"/>
              <a:t>＇</a:t>
            </a:r>
            <a:r>
              <a:rPr lang="ko-KR" altLang="en-US" dirty="0"/>
              <a:t>데이터가 존재하였기 때문입니다</a:t>
            </a:r>
            <a:r>
              <a:rPr lang="en-US" altLang="ko-KR" dirty="0"/>
              <a:t>. </a:t>
            </a:r>
            <a:r>
              <a:rPr lang="ko-KR" altLang="en-US" dirty="0"/>
              <a:t>이를 활용해보고자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시청기록 데이터와</a:t>
            </a:r>
            <a:r>
              <a:rPr lang="en-US" altLang="ko-KR" dirty="0"/>
              <a:t>/ </a:t>
            </a:r>
            <a:r>
              <a:rPr lang="ko-KR" altLang="en-US" dirty="0"/>
              <a:t>구독 데이터를 합하여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시청한 목록 중</a:t>
            </a:r>
            <a:r>
              <a:rPr lang="en-US" altLang="ko-KR" dirty="0"/>
              <a:t>, </a:t>
            </a:r>
            <a:r>
              <a:rPr lang="ko-KR" altLang="en-US" dirty="0"/>
              <a:t>유저는 </a:t>
            </a:r>
            <a:r>
              <a:rPr lang="en-US" altLang="ko-KR" dirty="0"/>
              <a:t>(</a:t>
            </a:r>
            <a:r>
              <a:rPr lang="ko-KR" altLang="en-US" dirty="0"/>
              <a:t>과연</a:t>
            </a:r>
            <a:r>
              <a:rPr lang="en-US" altLang="ko-KR" dirty="0"/>
              <a:t>) </a:t>
            </a:r>
            <a:r>
              <a:rPr lang="ko-KR" altLang="en-US" dirty="0"/>
              <a:t>구독한 채널을 보는 성향이 </a:t>
            </a:r>
            <a:r>
              <a:rPr lang="ko-KR" altLang="en-US" dirty="0" err="1"/>
              <a:t>강한지</a:t>
            </a:r>
            <a:r>
              <a:rPr lang="en-US" altLang="ko-KR" dirty="0"/>
              <a:t>,</a:t>
            </a:r>
            <a:r>
              <a:rPr lang="ko-KR" altLang="en-US" dirty="0"/>
              <a:t> 아닌지를 보고자 하였는데요</a:t>
            </a:r>
            <a:endParaRPr lang="en-US" altLang="ko-KR" dirty="0"/>
          </a:p>
          <a:p>
            <a:r>
              <a:rPr lang="ko-KR" altLang="en-US" dirty="0"/>
              <a:t>예시 결과로</a:t>
            </a:r>
            <a:r>
              <a:rPr lang="en-US" altLang="ko-KR" dirty="0"/>
              <a:t>/ </a:t>
            </a:r>
            <a:r>
              <a:rPr lang="ko-KR" altLang="en-US" dirty="0"/>
              <a:t>시청목록 중 구독한 채널은 오히려</a:t>
            </a:r>
            <a:r>
              <a:rPr lang="en-US" altLang="ko-KR" dirty="0"/>
              <a:t> </a:t>
            </a:r>
            <a:r>
              <a:rPr lang="ko-KR" altLang="en-US" dirty="0"/>
              <a:t>적었고</a:t>
            </a:r>
            <a:r>
              <a:rPr lang="en-US" altLang="ko-KR" dirty="0"/>
              <a:t>,/ </a:t>
            </a:r>
            <a:r>
              <a:rPr lang="ko-KR" altLang="en-US" dirty="0"/>
              <a:t>구독하지 않고 시청한 내역이 </a:t>
            </a:r>
            <a:r>
              <a:rPr lang="en-US" altLang="ko-KR" dirty="0"/>
              <a:t>56.5%</a:t>
            </a:r>
            <a:r>
              <a:rPr lang="ko-KR" altLang="en-US" dirty="0"/>
              <a:t>로 더 많이 차지함을 보여주었습니다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오른쪽은</a:t>
            </a:r>
            <a:endParaRPr lang="en-US" altLang="ko-KR" dirty="0"/>
          </a:p>
          <a:p>
            <a:r>
              <a:rPr lang="en-US" dirty="0"/>
              <a:t>22</a:t>
            </a:r>
            <a:r>
              <a:rPr lang="ko-KR" altLang="en-US" dirty="0"/>
              <a:t>년 데이터 기준</a:t>
            </a:r>
            <a:r>
              <a:rPr lang="en-US" altLang="ko-KR" dirty="0"/>
              <a:t>, </a:t>
            </a:r>
            <a:r>
              <a:rPr lang="ko-KR" altLang="en-US" dirty="0"/>
              <a:t>하루 </a:t>
            </a:r>
            <a:r>
              <a:rPr lang="en-US" altLang="ko-KR" dirty="0"/>
              <a:t>24</a:t>
            </a:r>
            <a:r>
              <a:rPr lang="ko-KR" altLang="en-US" dirty="0"/>
              <a:t>시간 시간대별로</a:t>
            </a:r>
            <a:r>
              <a:rPr lang="en-US" altLang="ko-KR" dirty="0"/>
              <a:t>/</a:t>
            </a:r>
            <a:r>
              <a:rPr lang="ko-KR" altLang="en-US" dirty="0"/>
              <a:t> 시청한 횟수로 </a:t>
            </a:r>
            <a:endParaRPr lang="en-US" altLang="ko-KR" dirty="0"/>
          </a:p>
          <a:p>
            <a:r>
              <a:rPr lang="ko-KR" altLang="en-US" dirty="0"/>
              <a:t>개인 유저가 </a:t>
            </a:r>
            <a:r>
              <a:rPr lang="en-US" altLang="ko-KR" dirty="0"/>
              <a:t>24</a:t>
            </a:r>
            <a:r>
              <a:rPr lang="ko-KR" altLang="en-US" dirty="0"/>
              <a:t>시간 중 어느 시간대를 이용하였는지를 파악할 수 있는 결과물입니다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340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마지막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/ 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넷플릭스와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유투브의</a:t>
            </a:r>
            <a:endParaRPr lang="en-US" altLang="ko-KR" b="0" dirty="0">
              <a:solidFill>
                <a:srgbClr val="82C6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월화수목금토일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’ 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요일별로는 어느 요일에 최다 빈도를 차지하는지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시각화하여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보았습니다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82C6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두 데이터는 다른 유저의 결과물로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넷플릭스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유저는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주말에 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넷플릭스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플랫폼을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유튜브 유저는 반대로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/ 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주말에 가장 저조한 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접속량을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보였으며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평일 화요일에 유독 많은 </a:t>
            </a:r>
            <a:r>
              <a:rPr lang="ko-KR" altLang="en-US" b="0" dirty="0" err="1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시청량으로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비교되었습니다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82C6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제거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코드 설명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하자면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Time 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칼럼 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오브젝트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데이터타입을 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데이트타임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타입으로 바꾸어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날짜와 시간 다른 컬럼으로 새로 만들어 분리하였습니다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더하여</a:t>
            </a:r>
            <a:r>
              <a:rPr lang="en-US" altLang="ko-K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dirty="0"/>
              <a:t>시간 데이터가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Universal Time </a:t>
            </a:r>
            <a:r>
              <a:rPr lang="en-US" altLang="ko-KR" dirty="0"/>
              <a:t>UTC</a:t>
            </a:r>
            <a:r>
              <a:rPr lang="ko-KR" altLang="en-US" dirty="0"/>
              <a:t>로 되어있어</a:t>
            </a:r>
            <a:r>
              <a:rPr lang="en-US" altLang="ko-KR" dirty="0"/>
              <a:t>, </a:t>
            </a:r>
            <a:r>
              <a:rPr lang="ko-KR" altLang="en-US" dirty="0"/>
              <a:t>한국시간으로 변경해주었습니다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97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위 결과물들을 ‘</a:t>
            </a:r>
            <a:r>
              <a:rPr lang="ko-KR" altLang="en-US" dirty="0" err="1"/>
              <a:t>웹’으로</a:t>
            </a:r>
            <a:r>
              <a:rPr lang="ko-KR" altLang="en-US" dirty="0"/>
              <a:t> 저장하는 마무리 단계입니다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번 도출된 모든 과정들을</a:t>
            </a:r>
            <a:r>
              <a:rPr lang="en-US" altLang="ko-KR" dirty="0"/>
              <a:t>, </a:t>
            </a:r>
            <a:r>
              <a:rPr lang="ko-KR" altLang="en-US" dirty="0"/>
              <a:t>유저의 다음 접속 시</a:t>
            </a:r>
            <a:r>
              <a:rPr lang="en-US" altLang="ko-KR" dirty="0"/>
              <a:t>/ </a:t>
            </a:r>
            <a:r>
              <a:rPr lang="ko-KR" altLang="en-US" dirty="0"/>
              <a:t>다시 진행되어 </a:t>
            </a:r>
          </a:p>
          <a:p>
            <a:r>
              <a:rPr lang="ko-KR" altLang="en-US" dirty="0"/>
              <a:t>로딩시간이 길어지는 것을 막기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웹을 구현하기 위해</a:t>
            </a:r>
            <a:r>
              <a:rPr lang="en-US" altLang="ko-KR" dirty="0"/>
              <a:t>, </a:t>
            </a:r>
            <a:r>
              <a:rPr lang="ko-KR" altLang="en-US" dirty="0"/>
              <a:t>개발 환경에 적절한 ‘파</a:t>
            </a:r>
            <a:r>
              <a:rPr lang="en-US" altLang="ko-KR" dirty="0"/>
              <a:t>.</a:t>
            </a:r>
            <a:r>
              <a:rPr lang="ko-KR" altLang="en-US" dirty="0"/>
              <a:t>이</a:t>
            </a:r>
            <a:r>
              <a:rPr lang="en-US" altLang="ko-KR" dirty="0"/>
              <a:t>.</a:t>
            </a:r>
            <a:r>
              <a:rPr lang="ko-KR" altLang="en-US" dirty="0" err="1"/>
              <a:t>참’을</a:t>
            </a:r>
            <a:r>
              <a:rPr lang="ko-KR" altLang="en-US" dirty="0"/>
              <a:t> 선택하였고</a:t>
            </a:r>
            <a:r>
              <a:rPr lang="en-US" altLang="ko-KR" dirty="0"/>
              <a:t>,/ </a:t>
            </a:r>
            <a:r>
              <a:rPr lang="en-US" altLang="ko-KR" dirty="0" err="1"/>
              <a:t>fastapi</a:t>
            </a:r>
            <a:r>
              <a:rPr lang="ko-KR" altLang="en-US" dirty="0" err="1"/>
              <a:t>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FastAPI</a:t>
            </a:r>
            <a:r>
              <a:rPr lang="ko-KR" altLang="en-US" dirty="0"/>
              <a:t>는 빠르고 적은 버그로 쉬우면서 </a:t>
            </a:r>
            <a:r>
              <a:rPr lang="ko-KR" altLang="en-US" dirty="0" err="1"/>
              <a:t>직관적이여서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fast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서버로부터 리소스를 </a:t>
            </a:r>
            <a:r>
              <a:rPr lang="ko-KR" altLang="en-US" dirty="0" err="1"/>
              <a:t>가져올때</a:t>
            </a:r>
            <a:r>
              <a:rPr lang="ko-KR" altLang="en-US" dirty="0"/>
              <a:t> 쓰는 </a:t>
            </a:r>
            <a:r>
              <a:rPr lang="en-US" altLang="ko-KR" dirty="0"/>
              <a:t>GET </a:t>
            </a:r>
            <a:r>
              <a:rPr lang="ko-KR" altLang="en-US" dirty="0"/>
              <a:t>메소드를 이용했습니다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</a:t>
            </a:r>
            <a:r>
              <a:rPr lang="en-US" altLang="ko-KR" dirty="0"/>
              <a:t>, </a:t>
            </a:r>
            <a:r>
              <a:rPr lang="ko-KR" altLang="en-US" dirty="0"/>
              <a:t>검사 단계로 웹서버가 잘 실행되는지 확인 작업을 ‘</a:t>
            </a:r>
            <a:r>
              <a:rPr lang="ko-KR" altLang="en-US" dirty="0" err="1"/>
              <a:t>포스트맨＇을</a:t>
            </a:r>
            <a:r>
              <a:rPr lang="ko-KR" altLang="en-US" dirty="0"/>
              <a:t> 사용해 확인했습니다</a:t>
            </a:r>
          </a:p>
        </p:txBody>
      </p:sp>
    </p:spTree>
    <p:extLst>
      <p:ext uri="{BB962C8B-B14F-4D97-AF65-F5344CB8AC3E}">
        <p14:creationId xmlns:p14="http://schemas.microsoft.com/office/powerpoint/2010/main" val="175604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KR" dirty="0"/>
              <a:t>마이데이터 </a:t>
            </a:r>
            <a:r>
              <a:rPr lang="en-US" altLang="ko-KR" dirty="0"/>
              <a:t>NFT</a:t>
            </a:r>
            <a:r>
              <a:rPr lang="ko-KR" altLang="en-US" dirty="0" err="1"/>
              <a:t>를</a:t>
            </a:r>
            <a:r>
              <a:rPr lang="ko-KR" altLang="en-US" dirty="0"/>
              <a:t> 만들어 개인정보를 타임캡슐화 하는 업무를 진행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596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이과정을 하는 이유는 일회성이 아니라 후에 배포하기 위해 웹서버로 출력한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과정을 통해</a:t>
            </a:r>
            <a:r>
              <a:rPr lang="en-US" altLang="ko-KR" dirty="0"/>
              <a:t>, </a:t>
            </a:r>
            <a:r>
              <a:rPr lang="ko-KR" altLang="en-US" dirty="0"/>
              <a:t>원하는 인사이트가 웹서버로 출력되는 것이 확인 완료되었습니다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736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A9A3D-9C78-4348-A692-4249872A31F2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877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가장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NFT</a:t>
            </a:r>
            <a:r>
              <a:rPr lang="ko-KR" altLang="en-US" dirty="0"/>
              <a:t>의 정의를 간단하게 설명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어떠한 다른 것으로도 대체할 수 없는 유일무이한 토큰을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대체할 수 없는 것들의 예시로는 </a:t>
            </a:r>
            <a:r>
              <a:rPr lang="en-US" altLang="ko-KR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55750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NFT Minting.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57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KR" dirty="0"/>
              <a:t>NFT minting은 smart contract 통해 이루어진다</a:t>
            </a:r>
            <a:r>
              <a:rPr lang="en-US" altLang="ko-KR" dirty="0"/>
              <a:t>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8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NFT로</a:t>
            </a:r>
            <a:r>
              <a:rPr lang="en-US" dirty="0"/>
              <a:t> </a:t>
            </a:r>
            <a:r>
              <a:rPr lang="en-US" dirty="0" err="1"/>
              <a:t>만들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마이데이터로는</a:t>
            </a:r>
            <a:endParaRPr lang="en-US" dirty="0"/>
          </a:p>
          <a:p>
            <a:r>
              <a:rPr lang="en-US" altLang="ko-KR" dirty="0"/>
              <a:t>~</a:t>
            </a:r>
          </a:p>
          <a:p>
            <a:r>
              <a:rPr lang="en-US" altLang="ko-KR" dirty="0"/>
              <a:t>~</a:t>
            </a:r>
          </a:p>
          <a:p>
            <a:r>
              <a:rPr lang="en-US" dirty="0" err="1"/>
              <a:t>결혼식</a:t>
            </a:r>
            <a:r>
              <a:rPr lang="en-US" altLang="ko-KR" dirty="0"/>
              <a:t>, </a:t>
            </a:r>
            <a:r>
              <a:rPr lang="ko-KR" altLang="en-US" dirty="0"/>
              <a:t>첫 걸음마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1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FontTx/>
              <a:buNone/>
            </a:pPr>
            <a:r>
              <a:rPr lang="ko-KR" altLang="en-US" dirty="0" err="1"/>
              <a:t>마이데이터를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/>
              <a:t>로 만들 때 요건 두가지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개인정보를 </a:t>
            </a:r>
            <a:r>
              <a:rPr lang="en-US" altLang="ko-KR" dirty="0" err="1"/>
              <a:t>nft</a:t>
            </a:r>
            <a:r>
              <a:rPr lang="ko-KR" altLang="en-US" dirty="0"/>
              <a:t>로 만드는 거기 때문에 내용에 대한 보안이 </a:t>
            </a:r>
            <a:r>
              <a:rPr lang="ko-KR" altLang="en-US" dirty="0" err="1"/>
              <a:t>유지되어야함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한번에 </a:t>
            </a:r>
            <a:r>
              <a:rPr lang="ko-KR" altLang="en-US" dirty="0" err="1"/>
              <a:t>여러개를</a:t>
            </a:r>
            <a:r>
              <a:rPr lang="ko-KR" altLang="en-US" dirty="0"/>
              <a:t> 만들 수 있어야한다</a:t>
            </a:r>
            <a:r>
              <a:rPr lang="en-US" altLang="ko-KR" dirty="0"/>
              <a:t>. Why?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개인의 </a:t>
            </a:r>
            <a:r>
              <a:rPr lang="ko-KR" altLang="en-US" dirty="0" err="1"/>
              <a:t>마이데이터를</a:t>
            </a:r>
            <a:r>
              <a:rPr lang="ko-KR" altLang="en-US" dirty="0"/>
              <a:t> 가족이나 </a:t>
            </a:r>
            <a:r>
              <a:rPr lang="ko-KR" altLang="en-US" dirty="0" err="1"/>
              <a:t>친구같은</a:t>
            </a:r>
            <a:r>
              <a:rPr lang="ko-KR" altLang="en-US" dirty="0"/>
              <a:t> 지인에게 공유할 수 있도록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dirty="0" err="1"/>
              <a:t>셀럽의</a:t>
            </a:r>
            <a:r>
              <a:rPr lang="ko-KR" altLang="en-US" dirty="0"/>
              <a:t> </a:t>
            </a:r>
            <a:r>
              <a:rPr lang="ko-KR" altLang="en-US" dirty="0" err="1"/>
              <a:t>마이데이터</a:t>
            </a:r>
            <a:r>
              <a:rPr lang="ko-KR" altLang="en-US" dirty="0"/>
              <a:t> </a:t>
            </a:r>
            <a:r>
              <a:rPr lang="en-US" altLang="ko-KR" dirty="0"/>
              <a:t>(ex. </a:t>
            </a:r>
            <a:r>
              <a:rPr lang="ko-KR" altLang="en-US" dirty="0"/>
              <a:t>정국의 플레이리스트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nft</a:t>
            </a:r>
            <a:r>
              <a:rPr lang="ko-KR" altLang="en-US" dirty="0"/>
              <a:t>로 만들면 그걸 사고 싶어하는 팬들의 수요에 따라 </a:t>
            </a:r>
            <a:r>
              <a:rPr lang="ko-KR" altLang="en-US" dirty="0" err="1"/>
              <a:t>여러개를</a:t>
            </a:r>
            <a:r>
              <a:rPr lang="ko-KR" altLang="en-US" dirty="0"/>
              <a:t> 만들어서 판매나 경매를 하는 식으로 활용 가능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endParaRPr lang="en-US" altLang="ko-KR" dirty="0"/>
          </a:p>
          <a:p>
            <a:pPr marL="171450" lvl="0" indent="-171450">
              <a:buFontTx/>
              <a:buChar char="-"/>
            </a:pPr>
            <a:r>
              <a:rPr lang="ko-KR" altLang="en-US" sz="1500" b="1" dirty="0"/>
              <a:t>이 두가지 조건에 입각해서 </a:t>
            </a:r>
            <a:r>
              <a:rPr lang="ko-KR" altLang="en-US" sz="1500" b="1" dirty="0" err="1"/>
              <a:t>마이데이터를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nft</a:t>
            </a:r>
            <a:r>
              <a:rPr lang="ko-KR" altLang="en-US" sz="1500" b="1" dirty="0"/>
              <a:t>로 만들기 위해 한달 동안 시도해본 내용에 대해서 말씀을 드리도록 하겠다</a:t>
            </a:r>
            <a:r>
              <a:rPr lang="en-US" altLang="ko-KR" sz="1500" b="1" dirty="0"/>
              <a:t>.</a:t>
            </a:r>
          </a:p>
          <a:p>
            <a:pPr marL="628650" lvl="1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84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1A05-34EB-04F0-0A15-F9D0D6C32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BD583-BCEC-6BCC-464A-19BBCEA0B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5A1E9-C003-5A6A-0603-ECA0080A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3E2C-AD9D-0968-1297-04341180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80F-56E3-BFAD-A7CB-B9AD1219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834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4634-004E-BE5E-C295-88ADF50F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FF145-BC00-4975-0376-79B425DE3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EFBB-8FEE-6C49-E709-93604077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14FB0-6A3D-A376-C3D2-B7622278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BB4EB-F2F3-580A-B02C-58A57F50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43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792ED2-B957-977D-091B-8B6DD8D1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6C3FE-237A-B981-80F1-31883EC4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8D1F-7439-6A9C-AB62-BF2F63DB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F6B8-E8A5-A7AF-A58C-FC6F8188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F011-C73C-5FAC-F04F-1E852105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703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6801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0420-8104-956B-FD39-F401C269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54D90-EAD0-EBB0-7376-E4CC3E32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45B5-6774-4ADE-F75B-6DAF5824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9D8C4-760C-8E6D-2442-A15D47BC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CAE36-BF05-2B5F-7031-AA29B318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557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2E47-2CA5-2D23-2A27-EDEBDA72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A4EE8-4DEE-38C4-BBB4-394DA03B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AE71-70E6-410E-D4A4-3BF7F154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C346-49E1-B485-8567-3B0FF287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1F0F3-E9C2-BF18-717C-44D30238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21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7B72-1486-1C87-E155-87627AA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708F-BB52-FB1E-4D19-3D14F5CFE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EF89C-605A-E3B9-5253-331AB7E65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78C4-46BD-3FED-E6F3-B4CBA4C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51D2B-D038-3C0F-7897-570F1860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CC474-078A-6F72-A57E-F171EA98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560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EFFD-6CEF-7F14-FCF3-41611791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60E8-27A2-2AEF-2BBD-342D380B2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731B0-B80E-EE41-A664-218C8112B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B7426-ABC6-354D-7A58-4909DE763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31EC8-F837-DCDC-F33E-D1EC667D9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BA8AB-9C4C-A871-F151-4609A9E4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1A723-721C-0648-46C4-377FC949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C278B-3875-8B9F-C7B2-21B0C582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328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ABAD-A853-61C7-A078-2079F44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47A5A-3716-B99C-9FC8-5DA527CE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78EB6-36D5-2C3C-88E1-BBF1EB5E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A76BD-37B8-04E1-1535-89F3DD5C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161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7231A-F8C0-A1BA-D97B-0E63DDFE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D712D-7643-A97F-B729-27C4B1F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BC5B-703F-062B-CB9B-5148FD51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105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21A2-95E7-0D96-5823-CCA99720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479D-E1E2-2338-BDE8-26ECDBCD6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D60E1-9462-9190-9BBE-192EF482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1837E-CB83-870A-9C2C-83B7B91B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70185-F9C7-DB9B-C792-9E12715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8639E-B528-4C33-872E-B0AEFB60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795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6EA7-6596-24F3-C15D-8C9E556D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76088-72A1-02E3-F6B2-A55FB49F2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BE1F8-13DB-A0E5-71E6-DBAF75DFE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8B790-7E45-10D5-2A63-46CB9DBD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6BF59-4C45-D748-5CE2-7AAFAA48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32521-953B-5279-F4AC-22E663F4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028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5A582-297B-2756-7943-C96E25A5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EB19-3E45-2B1C-2DB8-4270D0CB0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92019-A71C-87E3-D2FF-B0CDC25F9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1F253-5C6C-5D4B-916A-8D222FE78162}" type="datetimeFigureOut">
              <a:rPr lang="en-KR" smtClean="0"/>
              <a:t>2022/05/01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B1EFE-A0D2-BD8B-D0DA-BFB61B21D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660F1-2117-287E-5D91-D6CF234CC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D4B25-7342-A140-AA21-A9474B2B53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560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nets.opensea.io/assets/mumbai/0x125cb7c9b767f57699544157c85344d3df74cea6/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nets.opensea.io/assets/mumbai/0x4754a8477bc7bdfbAEBff90210A44913d0A8C97E/5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bqbqcng3wkq.moralis.io:2053/server/files/Yg7eRQfnMd9n5B3poerCKkRC0sOrqO2BEPOwElrU/503724b72c6b1697d938886387c735bb_sellerDatafile.js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E45BAF-7CB5-DCA2-C2E4-12B2E20C9B43}"/>
              </a:ext>
            </a:extLst>
          </p:cNvPr>
          <p:cNvSpPr/>
          <p:nvPr/>
        </p:nvSpPr>
        <p:spPr>
          <a:xfrm>
            <a:off x="-9937" y="-13145"/>
            <a:ext cx="566277" cy="6885000"/>
          </a:xfrm>
          <a:prstGeom prst="rect">
            <a:avLst/>
          </a:prstGeom>
          <a:solidFill>
            <a:srgbClr val="48C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CF56C-D8FB-4877-A1D0-7686B297FC5C}"/>
              </a:ext>
            </a:extLst>
          </p:cNvPr>
          <p:cNvSpPr txBox="1"/>
          <p:nvPr/>
        </p:nvSpPr>
        <p:spPr>
          <a:xfrm>
            <a:off x="4505739" y="2536448"/>
            <a:ext cx="635727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500" dirty="0" err="1">
                <a:solidFill>
                  <a:srgbClr val="49BF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Jumble" panose="020F0502020204030204" pitchFamily="34" charset="0"/>
              </a:rPr>
              <a:t>파프리카데이터랩</a:t>
            </a:r>
            <a:endParaRPr lang="en-US" altLang="ko-KR" sz="5500" dirty="0">
              <a:solidFill>
                <a:srgbClr val="49BFC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Jumble" panose="020F0502020204030204" pitchFamily="34" charset="0"/>
            </a:endParaRPr>
          </a:p>
          <a:p>
            <a:pPr algn="r"/>
            <a:r>
              <a:rPr lang="en-US" altLang="ko-KR" sz="4000" dirty="0">
                <a:solidFill>
                  <a:srgbClr val="49BF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Jumble" panose="020F0502020204030204" pitchFamily="34" charset="0"/>
              </a:rPr>
              <a:t>1</a:t>
            </a:r>
            <a:r>
              <a:rPr lang="ko-KR" altLang="en-US" sz="4000" dirty="0">
                <a:solidFill>
                  <a:srgbClr val="49BF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Jumble" panose="020F0502020204030204" pitchFamily="34" charset="0"/>
              </a:rPr>
              <a:t>달 프로젝트 후기</a:t>
            </a:r>
            <a:endParaRPr lang="en-US" altLang="ko-KR" sz="4000" dirty="0">
              <a:solidFill>
                <a:srgbClr val="49BFC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Jumble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D4A08-B0B9-465B-8B26-F6C4404A3A31}"/>
              </a:ext>
            </a:extLst>
          </p:cNvPr>
          <p:cNvSpPr txBox="1"/>
          <p:nvPr/>
        </p:nvSpPr>
        <p:spPr>
          <a:xfrm>
            <a:off x="8030181" y="5145652"/>
            <a:ext cx="2832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NFT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팀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조용관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지영우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algn="r"/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시각화팀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윤송이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현미연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E3C55D-0949-5411-AAC7-39D52E9CAD69}"/>
              </a:ext>
            </a:extLst>
          </p:cNvPr>
          <p:cNvSpPr/>
          <p:nvPr/>
        </p:nvSpPr>
        <p:spPr>
          <a:xfrm>
            <a:off x="-9937" y="-27000"/>
            <a:ext cx="566277" cy="3456000"/>
          </a:xfrm>
          <a:prstGeom prst="rect">
            <a:avLst/>
          </a:prstGeom>
          <a:solidFill>
            <a:srgbClr val="67E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026" name="Picture 2" descr="2021 DATA-Growth Project 선정 기업 소개_파프리카데이터랩 1편]">
            <a:extLst>
              <a:ext uri="{FF2B5EF4-FFF2-40B4-BE49-F238E27FC236}">
                <a16:creationId xmlns:a16="http://schemas.microsoft.com/office/drawing/2014/main" id="{07D560D0-8C3A-235D-D2B9-2B6DD0292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9286" r="16746" b="53333"/>
          <a:stretch/>
        </p:blipFill>
        <p:spPr bwMode="auto">
          <a:xfrm>
            <a:off x="6976809" y="1699247"/>
            <a:ext cx="3886200" cy="10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69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4A422C-5178-A8A8-4DCE-E8B1D7077F94}"/>
              </a:ext>
            </a:extLst>
          </p:cNvPr>
          <p:cNvSpPr/>
          <p:nvPr/>
        </p:nvSpPr>
        <p:spPr>
          <a:xfrm>
            <a:off x="-13805" y="-27000"/>
            <a:ext cx="566277" cy="6885000"/>
          </a:xfrm>
          <a:prstGeom prst="rect">
            <a:avLst/>
          </a:prstGeom>
          <a:solidFill>
            <a:srgbClr val="67E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5F8A3-16CA-A785-0E9E-7D4CBC6C99AF}"/>
              </a:ext>
            </a:extLst>
          </p:cNvPr>
          <p:cNvSpPr txBox="1"/>
          <p:nvPr/>
        </p:nvSpPr>
        <p:spPr>
          <a:xfrm>
            <a:off x="3193184" y="1805478"/>
            <a:ext cx="580563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OpenSea</a:t>
            </a:r>
            <a:r>
              <a:rPr lang="en-US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Developer Tutorial</a:t>
            </a:r>
          </a:p>
          <a:p>
            <a:r>
              <a:rPr lang="en-US" altLang="ko-KR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lang="ko-KR" altLang="en-US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가장 큰 </a:t>
            </a:r>
            <a:r>
              <a:rPr lang="en-US" altLang="ko-KR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</a:t>
            </a:r>
            <a:r>
              <a:rPr lang="ko-KR" altLang="en-US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마켓 </a:t>
            </a:r>
            <a:r>
              <a:rPr lang="ko-KR" altLang="en-US" sz="23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플레이스</a:t>
            </a:r>
            <a:endParaRPr lang="en-US" altLang="ko-KR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endParaRPr lang="en-US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Itheum</a:t>
            </a:r>
            <a:endParaRPr lang="en-US" sz="30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r>
              <a:rPr lang="en-US" altLang="ko-KR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lang="ko-KR" altLang="en-US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ko-KR" altLang="en-US" sz="23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</a:t>
            </a:r>
            <a:r>
              <a:rPr lang="en-US" altLang="ko-KR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ko-KR" altLang="en-US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거래 유사 서비스</a:t>
            </a:r>
            <a:endParaRPr lang="en-US" altLang="ko-KR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endParaRPr lang="en-US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Secret Network, Secret NFT</a:t>
            </a:r>
          </a:p>
          <a:p>
            <a:r>
              <a:rPr lang="en-US" altLang="ko-KR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lang="ko-KR" altLang="en-US" sz="23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ko-KR" altLang="en-US" sz="23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ㅁㄴㅇㄹ</a:t>
            </a:r>
            <a:endParaRPr lang="en-KR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903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4A422C-5178-A8A8-4DCE-E8B1D7077F94}"/>
              </a:ext>
            </a:extLst>
          </p:cNvPr>
          <p:cNvSpPr/>
          <p:nvPr/>
        </p:nvSpPr>
        <p:spPr>
          <a:xfrm>
            <a:off x="-13805" y="-27000"/>
            <a:ext cx="566277" cy="6885000"/>
          </a:xfrm>
          <a:prstGeom prst="rect">
            <a:avLst/>
          </a:prstGeom>
          <a:solidFill>
            <a:srgbClr val="67E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5F8A3-16CA-A785-0E9E-7D4CBC6C99AF}"/>
              </a:ext>
            </a:extLst>
          </p:cNvPr>
          <p:cNvSpPr txBox="1"/>
          <p:nvPr/>
        </p:nvSpPr>
        <p:spPr>
          <a:xfrm>
            <a:off x="3193184" y="2336393"/>
            <a:ext cx="58056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OpenSea</a:t>
            </a:r>
            <a:r>
              <a:rPr lang="en-US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Developer Tutorial</a:t>
            </a:r>
          </a:p>
          <a:p>
            <a:endParaRPr lang="en-US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Itheum</a:t>
            </a:r>
            <a:endParaRPr lang="en-US" sz="30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endParaRPr lang="en-US" sz="23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Secret Network, Secret NFT</a:t>
            </a:r>
          </a:p>
        </p:txBody>
      </p:sp>
    </p:spTree>
    <p:extLst>
      <p:ext uri="{BB962C8B-B14F-4D97-AF65-F5344CB8AC3E}">
        <p14:creationId xmlns:p14="http://schemas.microsoft.com/office/powerpoint/2010/main" val="13076046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C6EF61-9E48-47D3-8EAF-77AAD19E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57" y="1557200"/>
            <a:ext cx="1422920" cy="3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4E79A2-ABF4-234C-97E5-4EB01242AB61}"/>
              </a:ext>
            </a:extLst>
          </p:cNvPr>
          <p:cNvSpPr txBox="1"/>
          <p:nvPr/>
        </p:nvSpPr>
        <p:spPr>
          <a:xfrm>
            <a:off x="3676868" y="5092872"/>
            <a:ext cx="4838264" cy="127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생성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거래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블록체인을 통한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 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내역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00476C-6E52-DB96-E35A-E8DB59C16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057" y="1909730"/>
            <a:ext cx="6961885" cy="3156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52C81D-5049-7363-4531-4D5AFA661173}"/>
              </a:ext>
            </a:extLst>
          </p:cNvPr>
          <p:cNvSpPr txBox="1"/>
          <p:nvPr/>
        </p:nvSpPr>
        <p:spPr>
          <a:xfrm>
            <a:off x="2032000" y="331857"/>
            <a:ext cx="6643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110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0CF0E5-9635-1D00-857E-E5EC25806B5B}"/>
              </a:ext>
            </a:extLst>
          </p:cNvPr>
          <p:cNvSpPr txBox="1"/>
          <p:nvPr/>
        </p:nvSpPr>
        <p:spPr>
          <a:xfrm>
            <a:off x="2032000" y="331857"/>
            <a:ext cx="6643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43C2BD-83EA-916A-05F5-C2A80F6CD831}"/>
              </a:ext>
            </a:extLst>
          </p:cNvPr>
          <p:cNvGrpSpPr/>
          <p:nvPr/>
        </p:nvGrpSpPr>
        <p:grpSpPr>
          <a:xfrm>
            <a:off x="718308" y="1993757"/>
            <a:ext cx="10916494" cy="3964131"/>
            <a:chOff x="718308" y="1993757"/>
            <a:chExt cx="10916494" cy="39641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E7D497-105A-04A2-2875-5177B88A2BD6}"/>
                </a:ext>
              </a:extLst>
            </p:cNvPr>
            <p:cNvGrpSpPr/>
            <p:nvPr/>
          </p:nvGrpSpPr>
          <p:grpSpPr>
            <a:xfrm>
              <a:off x="718308" y="1993757"/>
              <a:ext cx="5735883" cy="3412806"/>
              <a:chOff x="2032001" y="1638214"/>
              <a:chExt cx="7767019" cy="462131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17D019E-C654-519D-B9A6-3A55F37D9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3934"/>
              <a:stretch/>
            </p:blipFill>
            <p:spPr>
              <a:xfrm>
                <a:off x="2032001" y="1638214"/>
                <a:ext cx="7767019" cy="4621317"/>
              </a:xfrm>
              <a:prstGeom prst="rect">
                <a:avLst/>
              </a:prstGeom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D7D9BAA-CA50-341A-94DF-254EAF82ACEE}"/>
                  </a:ext>
                </a:extLst>
              </p:cNvPr>
              <p:cNvSpPr/>
              <p:nvPr/>
            </p:nvSpPr>
            <p:spPr>
              <a:xfrm>
                <a:off x="6378901" y="2100344"/>
                <a:ext cx="2642734" cy="369332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46B00E3-9BA9-B445-3722-24136EF199CD}"/>
                  </a:ext>
                </a:extLst>
              </p:cNvPr>
              <p:cNvSpPr/>
              <p:nvPr/>
            </p:nvSpPr>
            <p:spPr>
              <a:xfrm>
                <a:off x="6378901" y="2623567"/>
                <a:ext cx="1284989" cy="369332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F3C1A9A-A020-2BC3-BEC5-3B8C479BF92B}"/>
                  </a:ext>
                </a:extLst>
              </p:cNvPr>
              <p:cNvSpPr/>
              <p:nvPr/>
            </p:nvSpPr>
            <p:spPr>
              <a:xfrm>
                <a:off x="6557812" y="3473715"/>
                <a:ext cx="1463955" cy="369332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2ABCD9-0C05-9B29-8994-B371C0F0B950}"/>
                </a:ext>
              </a:extLst>
            </p:cNvPr>
            <p:cNvGrpSpPr/>
            <p:nvPr/>
          </p:nvGrpSpPr>
          <p:grpSpPr>
            <a:xfrm>
              <a:off x="6980350" y="2208070"/>
              <a:ext cx="4654452" cy="3749818"/>
              <a:chOff x="3308236" y="1617981"/>
              <a:chExt cx="5575527" cy="449187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0E429EE-9A49-58CA-46C4-C27BC8CAC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8236" y="1617981"/>
                <a:ext cx="5575527" cy="278776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ABFD434-3B28-A0D8-153F-B6C11FF499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7397"/>
              <a:stretch/>
            </p:blipFill>
            <p:spPr>
              <a:xfrm>
                <a:off x="3338919" y="4432745"/>
                <a:ext cx="5220230" cy="1677110"/>
              </a:xfrm>
              <a:prstGeom prst="rect">
                <a:avLst/>
              </a:prstGeom>
            </p:spPr>
          </p:pic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D28464E-C4E9-6D6B-9E48-749E27B4B30E}"/>
                  </a:ext>
                </a:extLst>
              </p:cNvPr>
              <p:cNvSpPr/>
              <p:nvPr/>
            </p:nvSpPr>
            <p:spPr>
              <a:xfrm>
                <a:off x="3758439" y="1709098"/>
                <a:ext cx="1270761" cy="398892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882B93B-2E8C-3A33-3725-7FEB17406E67}"/>
                  </a:ext>
                </a:extLst>
              </p:cNvPr>
              <p:cNvSpPr/>
              <p:nvPr/>
            </p:nvSpPr>
            <p:spPr>
              <a:xfrm>
                <a:off x="3758439" y="4496862"/>
                <a:ext cx="1076797" cy="398892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5729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0CF0E5-9635-1D00-857E-E5EC25806B5B}"/>
              </a:ext>
            </a:extLst>
          </p:cNvPr>
          <p:cNvSpPr txBox="1"/>
          <p:nvPr/>
        </p:nvSpPr>
        <p:spPr>
          <a:xfrm>
            <a:off x="2032000" y="331857"/>
            <a:ext cx="6643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275B8A-4838-0D04-ACF8-F89849A181E4}"/>
              </a:ext>
            </a:extLst>
          </p:cNvPr>
          <p:cNvGrpSpPr/>
          <p:nvPr/>
        </p:nvGrpSpPr>
        <p:grpSpPr>
          <a:xfrm>
            <a:off x="2414516" y="1883235"/>
            <a:ext cx="7362968" cy="3836502"/>
            <a:chOff x="4125522" y="1643691"/>
            <a:chExt cx="7029282" cy="36626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698121-4528-BDD3-EFDD-F4A5F241C6D5}"/>
                </a:ext>
              </a:extLst>
            </p:cNvPr>
            <p:cNvGrpSpPr/>
            <p:nvPr/>
          </p:nvGrpSpPr>
          <p:grpSpPr>
            <a:xfrm>
              <a:off x="4125522" y="2209559"/>
              <a:ext cx="7029282" cy="3096766"/>
              <a:chOff x="1075022" y="3850121"/>
              <a:chExt cx="5642404" cy="248577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C54ADD4-2E71-B90C-426B-C246AEAB61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40"/>
              <a:stretch/>
            </p:blipFill>
            <p:spPr>
              <a:xfrm>
                <a:off x="1075022" y="3850122"/>
                <a:ext cx="1082391" cy="248577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11F6592-7D08-B32D-7C64-1582414D10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710" r="70579"/>
              <a:stretch/>
            </p:blipFill>
            <p:spPr>
              <a:xfrm>
                <a:off x="2157413" y="3850121"/>
                <a:ext cx="815623" cy="248577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A073DA6-08CE-46D7-4E12-179D8AC60B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131" r="47075"/>
              <a:stretch/>
            </p:blipFill>
            <p:spPr>
              <a:xfrm>
                <a:off x="2973036" y="3850122"/>
                <a:ext cx="1197869" cy="24857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09CFF91-8E37-FBA9-AAE8-6CB6E0E4D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238" r="27358"/>
              <a:stretch/>
            </p:blipFill>
            <p:spPr>
              <a:xfrm>
                <a:off x="4170905" y="3850122"/>
                <a:ext cx="1348652" cy="2485772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A4D1A4B-BB09-65B1-F8DB-7CEDDEECFC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051" r="9134"/>
              <a:stretch/>
            </p:blipFill>
            <p:spPr>
              <a:xfrm>
                <a:off x="5517616" y="3850122"/>
                <a:ext cx="1199810" cy="248577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DDD95-C3DA-8D76-B6B6-208C3F02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9395" y="1643691"/>
              <a:ext cx="1870829" cy="56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5468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4D3585-2D34-5656-BACA-FDEC0966FEE7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Unlockable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C1C60-BBC9-D2F5-E8EA-AEBEA415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619500"/>
            <a:ext cx="10033000" cy="2552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55B3D3-5F6C-4C02-10BD-F0245C368BFF}"/>
              </a:ext>
            </a:extLst>
          </p:cNvPr>
          <p:cNvSpPr txBox="1"/>
          <p:nvPr/>
        </p:nvSpPr>
        <p:spPr>
          <a:xfrm>
            <a:off x="1075022" y="2110264"/>
            <a:ext cx="5211478" cy="127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소유자만 확인 가능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마이데이터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내용을 담을 곳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291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3E4FCD-08E2-46AA-1E8F-AD423941C7E0}"/>
              </a:ext>
            </a:extLst>
          </p:cNvPr>
          <p:cNvGrpSpPr/>
          <p:nvPr/>
        </p:nvGrpSpPr>
        <p:grpSpPr>
          <a:xfrm>
            <a:off x="2442084" y="2042504"/>
            <a:ext cx="7307833" cy="3568839"/>
            <a:chOff x="1203078" y="2042504"/>
            <a:chExt cx="7307833" cy="356883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4C0E6C-25E7-F85E-C365-15B09B5F72EC}"/>
                </a:ext>
              </a:extLst>
            </p:cNvPr>
            <p:cNvSpPr txBox="1"/>
            <p:nvPr/>
          </p:nvSpPr>
          <p:spPr>
            <a:xfrm>
              <a:off x="5741148" y="3857732"/>
              <a:ext cx="276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한번에 한 개의 </a:t>
              </a:r>
              <a:r>
                <a:rPr lang="en-US" altLang="ko-KR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NFT</a:t>
              </a:r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 발행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662F9D9-0F50-985B-7958-2F9BE3BE1024}"/>
                </a:ext>
              </a:extLst>
            </p:cNvPr>
            <p:cNvGrpSpPr/>
            <p:nvPr/>
          </p:nvGrpSpPr>
          <p:grpSpPr>
            <a:xfrm>
              <a:off x="1203078" y="2042504"/>
              <a:ext cx="3729140" cy="3568839"/>
              <a:chOff x="745878" y="2222504"/>
              <a:chExt cx="3235862" cy="309676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DD55284-D6CC-65C1-819B-0F3982E11175}"/>
                  </a:ext>
                </a:extLst>
              </p:cNvPr>
              <p:cNvGrpSpPr/>
              <p:nvPr/>
            </p:nvGrpSpPr>
            <p:grpSpPr>
              <a:xfrm>
                <a:off x="745878" y="2222504"/>
                <a:ext cx="3235862" cy="3096765"/>
                <a:chOff x="1043336" y="1361666"/>
                <a:chExt cx="2476114" cy="236967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1223421-F17B-1BCF-7A6F-937A4B88B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69083"/>
                <a:stretch/>
              </p:blipFill>
              <p:spPr>
                <a:xfrm>
                  <a:off x="1043336" y="1361666"/>
                  <a:ext cx="1431577" cy="2369676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9294F51-83DC-2FF6-9BA0-F9DF3CABC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6755"/>
                <a:stretch/>
              </p:blipFill>
              <p:spPr>
                <a:xfrm>
                  <a:off x="2443131" y="1361666"/>
                  <a:ext cx="1076319" cy="2369676"/>
                </a:xfrm>
                <a:prstGeom prst="rect">
                  <a:avLst/>
                </a:prstGeom>
              </p:spPr>
            </p:pic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43BDB3CF-A818-F178-F574-9B7194BED424}"/>
                  </a:ext>
                </a:extLst>
              </p:cNvPr>
              <p:cNvSpPr/>
              <p:nvPr/>
            </p:nvSpPr>
            <p:spPr>
              <a:xfrm>
                <a:off x="2905640" y="4015953"/>
                <a:ext cx="1003331" cy="332995"/>
              </a:xfrm>
              <a:prstGeom prst="roundRect">
                <a:avLst/>
              </a:prstGeom>
              <a:noFill/>
              <a:ln w="38100">
                <a:solidFill>
                  <a:srgbClr val="67E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8765528-7A2E-F6E9-5699-A104E038144B}"/>
                </a:ext>
              </a:extLst>
            </p:cNvPr>
            <p:cNvCxnSpPr>
              <a:cxnSpLocks/>
            </p:cNvCxnSpPr>
            <p:nvPr/>
          </p:nvCxnSpPr>
          <p:spPr>
            <a:xfrm>
              <a:off x="4848356" y="4308336"/>
              <a:ext cx="892792" cy="0"/>
            </a:xfrm>
            <a:prstGeom prst="straightConnector1">
              <a:avLst/>
            </a:prstGeom>
            <a:ln w="28575">
              <a:solidFill>
                <a:srgbClr val="67EB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8B96C7-9DD9-3374-472B-6C860FB87B8A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ERC721</a:t>
            </a:r>
          </a:p>
        </p:txBody>
      </p:sp>
    </p:spTree>
    <p:extLst>
      <p:ext uri="{BB962C8B-B14F-4D97-AF65-F5344CB8AC3E}">
        <p14:creationId xmlns:p14="http://schemas.microsoft.com/office/powerpoint/2010/main" val="23872133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033623C-8B13-D3FE-8F47-D73F01355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78576"/>
              </p:ext>
            </p:extLst>
          </p:nvPr>
        </p:nvGraphicFramePr>
        <p:xfrm>
          <a:off x="2367416" y="2318003"/>
          <a:ext cx="7457168" cy="259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8584">
                  <a:extLst>
                    <a:ext uri="{9D8B030D-6E8A-4147-A177-3AD203B41FA5}">
                      <a16:colId xmlns:a16="http://schemas.microsoft.com/office/drawing/2014/main" val="1037469740"/>
                    </a:ext>
                  </a:extLst>
                </a:gridCol>
                <a:gridCol w="3728584">
                  <a:extLst>
                    <a:ext uri="{9D8B030D-6E8A-4147-A177-3AD203B41FA5}">
                      <a16:colId xmlns:a16="http://schemas.microsoft.com/office/drawing/2014/main" val="3736246514"/>
                    </a:ext>
                  </a:extLst>
                </a:gridCol>
              </a:tblGrid>
              <a:tr h="689700"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dirty="0">
                          <a:solidFill>
                            <a:schemeClr val="tx1"/>
                          </a:soli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ERC721</a:t>
                      </a:r>
                      <a:endParaRPr lang="en-KR" sz="2700" b="1" i="0" dirty="0">
                        <a:solidFill>
                          <a:schemeClr val="tx1"/>
                        </a:soli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EB9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700" b="1" i="0" u="sng" dirty="0">
                          <a:solidFill>
                            <a:schemeClr val="tx1"/>
                          </a:soli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ERC1155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EB9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309577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r>
                        <a:rPr lang="ko-KR" alt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한 번에 하나의 </a:t>
                      </a:r>
                      <a:r>
                        <a:rPr lang="en-US" altLang="ko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token</a:t>
                      </a:r>
                      <a:r>
                        <a:rPr lang="ko-KR" alt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 </a:t>
                      </a:r>
                      <a:r>
                        <a:rPr lang="en-US" altLang="ko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mint</a:t>
                      </a:r>
                      <a:endParaRPr lang="en-KR" sz="2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한 번에 </a:t>
                      </a:r>
                      <a:r>
                        <a:rPr lang="ko-KR" altLang="en-US" sz="2200" b="1" i="0" dirty="0"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여러</a:t>
                      </a:r>
                      <a:r>
                        <a:rPr lang="en-US" altLang="ko-KR" sz="2200" b="1" i="0" dirty="0"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 </a:t>
                      </a:r>
                      <a:r>
                        <a:rPr lang="ko-KR" altLang="en-US" sz="2200" b="1" i="0" dirty="0"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개의 </a:t>
                      </a:r>
                      <a:r>
                        <a:rPr lang="en-US" altLang="ko-KR" sz="2200" b="1" i="0" dirty="0"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token</a:t>
                      </a:r>
                      <a:r>
                        <a:rPr lang="en-US" altLang="ko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 mint</a:t>
                      </a:r>
                      <a:endParaRPr lang="en-KR" sz="2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5168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ko-KR" alt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많은 </a:t>
                      </a:r>
                      <a:r>
                        <a:rPr lang="en-US" altLang="ko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gas fee</a:t>
                      </a:r>
                      <a:endParaRPr lang="en-KR" sz="2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적은 </a:t>
                      </a:r>
                      <a:r>
                        <a:rPr lang="en-US" altLang="ko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gas fee</a:t>
                      </a:r>
                      <a:endParaRPr lang="en-KR" sz="2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214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Congested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Less congested network</a:t>
                      </a:r>
                      <a:endParaRPr lang="en-KR" sz="2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013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464EF1F-305B-5623-5F92-B4C6ECC07827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ERC721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vs.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ERC1155</a:t>
            </a:r>
          </a:p>
        </p:txBody>
      </p:sp>
    </p:spTree>
    <p:extLst>
      <p:ext uri="{BB962C8B-B14F-4D97-AF65-F5344CB8AC3E}">
        <p14:creationId xmlns:p14="http://schemas.microsoft.com/office/powerpoint/2010/main" val="35941010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4EF1F-305B-5623-5F92-B4C6ECC07827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ERC721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to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ERC1155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BBDD99-0C9E-6EBB-09A4-07C9C215C1CA}"/>
              </a:ext>
            </a:extLst>
          </p:cNvPr>
          <p:cNvGrpSpPr/>
          <p:nvPr/>
        </p:nvGrpSpPr>
        <p:grpSpPr>
          <a:xfrm>
            <a:off x="891050" y="1692964"/>
            <a:ext cx="10409900" cy="4720298"/>
            <a:chOff x="957386" y="1756321"/>
            <a:chExt cx="10409900" cy="47202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A489F5-64D0-4BBC-E2B8-FA8874875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286"/>
            <a:stretch/>
          </p:blipFill>
          <p:spPr>
            <a:xfrm>
              <a:off x="6403400" y="1756321"/>
              <a:ext cx="4963886" cy="47202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93C54F-2EFB-4BB5-4D73-16BC9D1FC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660"/>
            <a:stretch/>
          </p:blipFill>
          <p:spPr>
            <a:xfrm>
              <a:off x="957386" y="1756321"/>
              <a:ext cx="4831216" cy="3276600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CB25DE0-3C8D-140F-F413-8379B7585891}"/>
                </a:ext>
              </a:extLst>
            </p:cNvPr>
            <p:cNvSpPr/>
            <p:nvPr/>
          </p:nvSpPr>
          <p:spPr>
            <a:xfrm>
              <a:off x="5482316" y="3180785"/>
              <a:ext cx="1310370" cy="391886"/>
            </a:xfrm>
            <a:prstGeom prst="rightArrow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CA636-4537-D9E6-44DA-19DADC659B72}"/>
              </a:ext>
            </a:extLst>
          </p:cNvPr>
          <p:cNvSpPr/>
          <p:nvPr/>
        </p:nvSpPr>
        <p:spPr>
          <a:xfrm>
            <a:off x="891050" y="1691168"/>
            <a:ext cx="2069864" cy="198000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E6BC86-12C6-2069-7D45-BFB4DD9D42E2}"/>
              </a:ext>
            </a:extLst>
          </p:cNvPr>
          <p:cNvSpPr/>
          <p:nvPr/>
        </p:nvSpPr>
        <p:spPr>
          <a:xfrm>
            <a:off x="6337063" y="1691168"/>
            <a:ext cx="4225031" cy="198000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52548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4EF1F-305B-5623-5F92-B4C6ECC07827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ERC1155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6B9964D-59EB-0C42-5E1F-0F7C4877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89" y="1509747"/>
            <a:ext cx="10670623" cy="491842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E95826-7240-01DB-3DC2-058DA6E5EDE2}"/>
              </a:ext>
            </a:extLst>
          </p:cNvPr>
          <p:cNvSpPr/>
          <p:nvPr/>
        </p:nvSpPr>
        <p:spPr>
          <a:xfrm>
            <a:off x="5221367" y="2550454"/>
            <a:ext cx="1426175" cy="383757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15C8B-5BB4-D055-EB10-78C973BF1976}"/>
              </a:ext>
            </a:extLst>
          </p:cNvPr>
          <p:cNvSpPr txBox="1"/>
          <p:nvPr/>
        </p:nvSpPr>
        <p:spPr>
          <a:xfrm>
            <a:off x="7657663" y="2168471"/>
            <a:ext cx="2769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한번에 여러 개의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발행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C97D76-C368-6CB0-9990-7C808BEF1F95}"/>
              </a:ext>
            </a:extLst>
          </p:cNvPr>
          <p:cNvCxnSpPr>
            <a:cxnSpLocks/>
          </p:cNvCxnSpPr>
          <p:nvPr/>
        </p:nvCxnSpPr>
        <p:spPr>
          <a:xfrm>
            <a:off x="6647542" y="2630136"/>
            <a:ext cx="1173407" cy="0"/>
          </a:xfrm>
          <a:prstGeom prst="straightConnector1">
            <a:avLst/>
          </a:prstGeom>
          <a:ln w="28575">
            <a:solidFill>
              <a:srgbClr val="67EB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0D2909-79FB-54BC-98F3-31FBC34A1DFC}"/>
              </a:ext>
            </a:extLst>
          </p:cNvPr>
          <p:cNvSpPr txBox="1"/>
          <p:nvPr/>
        </p:nvSpPr>
        <p:spPr>
          <a:xfrm>
            <a:off x="791183" y="6273755"/>
            <a:ext cx="567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(click)</a:t>
            </a:r>
          </a:p>
        </p:txBody>
      </p:sp>
    </p:spTree>
    <p:extLst>
      <p:ext uri="{BB962C8B-B14F-4D97-AF65-F5344CB8AC3E}">
        <p14:creationId xmlns:p14="http://schemas.microsoft.com/office/powerpoint/2010/main" val="5055229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6ECF86-CE24-71C8-173A-F61241AB526C}"/>
              </a:ext>
            </a:extLst>
          </p:cNvPr>
          <p:cNvSpPr txBox="1"/>
          <p:nvPr/>
        </p:nvSpPr>
        <p:spPr>
          <a:xfrm>
            <a:off x="4239401" y="2521861"/>
            <a:ext cx="7495179" cy="181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데이터 거래 플랫폼</a:t>
            </a:r>
            <a:endParaRPr lang="en-US" altLang="ko-KR" sz="27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시장 조사 데이터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,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개인 위치 데이터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,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이미지 데이터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어플 연동 데이터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63227-E3F4-FF88-0131-05646797C8BB}"/>
              </a:ext>
            </a:extLst>
          </p:cNvPr>
          <p:cNvSpPr/>
          <p:nvPr/>
        </p:nvSpPr>
        <p:spPr>
          <a:xfrm>
            <a:off x="-9937" y="-13145"/>
            <a:ext cx="566277" cy="6885000"/>
          </a:xfrm>
          <a:prstGeom prst="rect">
            <a:avLst/>
          </a:prstGeom>
          <a:solidFill>
            <a:srgbClr val="48C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AA150-D928-54A2-D94F-C5E418299FB9}"/>
              </a:ext>
            </a:extLst>
          </p:cNvPr>
          <p:cNvSpPr/>
          <p:nvPr/>
        </p:nvSpPr>
        <p:spPr>
          <a:xfrm>
            <a:off x="-9937" y="-27000"/>
            <a:ext cx="566277" cy="3456000"/>
          </a:xfrm>
          <a:prstGeom prst="rect">
            <a:avLst/>
          </a:prstGeom>
          <a:solidFill>
            <a:srgbClr val="67E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3074" name="Picture 2" descr="파프리카데이터랩 - YouTube">
            <a:extLst>
              <a:ext uri="{FF2B5EF4-FFF2-40B4-BE49-F238E27FC236}">
                <a16:creationId xmlns:a16="http://schemas.microsoft.com/office/drawing/2014/main" id="{1BF09F14-E3D6-B0A0-B899-00C2425A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2" y="203835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4EF1F-305B-5623-5F92-B4C6ECC07827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1.2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OpenSea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문제점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DA33E-3A6C-7BC3-C03A-30DCF46DA32C}"/>
              </a:ext>
            </a:extLst>
          </p:cNvPr>
          <p:cNvSpPr txBox="1"/>
          <p:nvPr/>
        </p:nvSpPr>
        <p:spPr>
          <a:xfrm>
            <a:off x="1881897" y="2509224"/>
            <a:ext cx="8428207" cy="1902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Smart Contract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Unlockable Content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불가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</a:t>
            </a:r>
            <a:r>
              <a:rPr lang="en-US" altLang="ko-KR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OpenSea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웹사이트를 통해서만 작성 가능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블록체인에 내용이 남지 않음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9650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34E969-A369-C975-AF63-C46B981150A3}"/>
              </a:ext>
            </a:extLst>
          </p:cNvPr>
          <p:cNvSpPr txBox="1"/>
          <p:nvPr/>
        </p:nvSpPr>
        <p:spPr>
          <a:xfrm>
            <a:off x="2032000" y="331857"/>
            <a:ext cx="6643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1924C-0A76-240A-4EE5-C6893179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78" y="2213114"/>
            <a:ext cx="7031643" cy="4187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AF604-2EEF-44EB-C6CC-5573A2094711}"/>
              </a:ext>
            </a:extLst>
          </p:cNvPr>
          <p:cNvSpPr txBox="1"/>
          <p:nvPr/>
        </p:nvSpPr>
        <p:spPr>
          <a:xfrm>
            <a:off x="2748899" y="1371600"/>
            <a:ext cx="5866296" cy="65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</a:t>
            </a:r>
            <a:r>
              <a:rPr lang="ko-KR" altLang="en-US" sz="27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7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 </a:t>
            </a:r>
            <a:r>
              <a:rPr lang="ko-KR" altLang="en-US" sz="27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민팅</a:t>
            </a:r>
            <a:r>
              <a:rPr lang="ko-KR" altLang="en-US" sz="27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및 거래 기능 제공</a:t>
            </a:r>
            <a:endParaRPr lang="en-US" altLang="ko-KR" sz="27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8788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34E969-A369-C975-AF63-C46B981150A3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: Data 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5A15F-7DA6-1740-9289-F20EB851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24" y="2280235"/>
            <a:ext cx="7080951" cy="42459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DD1E9-5FD5-5718-4C38-25140FE6ACE1}"/>
              </a:ext>
            </a:extLst>
          </p:cNvPr>
          <p:cNvSpPr txBox="1"/>
          <p:nvPr/>
        </p:nvSpPr>
        <p:spPr>
          <a:xfrm>
            <a:off x="2748899" y="1371600"/>
            <a:ext cx="5866296" cy="65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내용이 보이지 않는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 Minting 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가능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1505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93F19C-3D3A-F4D6-A194-41DE57FB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31" y="1556984"/>
            <a:ext cx="7286137" cy="4817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DC8294-14A5-A239-3240-E0242567BD9F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: Data DEX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998098-9A85-19BB-2331-5C314A5E6E6C}"/>
              </a:ext>
            </a:extLst>
          </p:cNvPr>
          <p:cNvSpPr/>
          <p:nvPr/>
        </p:nvSpPr>
        <p:spPr>
          <a:xfrm>
            <a:off x="2494999" y="2923621"/>
            <a:ext cx="1599923" cy="839996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27B660-0881-2D3F-033B-D84C0BADA149}"/>
              </a:ext>
            </a:extLst>
          </p:cNvPr>
          <p:cNvSpPr/>
          <p:nvPr/>
        </p:nvSpPr>
        <p:spPr>
          <a:xfrm>
            <a:off x="2494998" y="3965706"/>
            <a:ext cx="3282950" cy="839996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00265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AFBD88-5C2D-B0FF-9823-199583536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0"/>
          <a:stretch/>
        </p:blipFill>
        <p:spPr>
          <a:xfrm>
            <a:off x="765587" y="1635543"/>
            <a:ext cx="11137900" cy="179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4706C-7487-DF0A-458F-75671883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66" y="3899452"/>
            <a:ext cx="4019267" cy="2534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73B45-7D5E-5052-793A-B47D09806637}"/>
              </a:ext>
            </a:extLst>
          </p:cNvPr>
          <p:cNvSpPr txBox="1"/>
          <p:nvPr/>
        </p:nvSpPr>
        <p:spPr>
          <a:xfrm>
            <a:off x="3510308" y="2513582"/>
            <a:ext cx="5807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만들고 싶은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data 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업로드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B6C94B-9897-09ED-DFD8-B3BB43185CFB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095999" y="3021413"/>
            <a:ext cx="1" cy="878039"/>
          </a:xfrm>
          <a:prstGeom prst="straightConnector1">
            <a:avLst/>
          </a:prstGeom>
          <a:ln w="38100">
            <a:solidFill>
              <a:srgbClr val="67EB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B21D83-FD5D-21CE-B169-E11C30D319A8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: Data DEX</a:t>
            </a:r>
          </a:p>
        </p:txBody>
      </p:sp>
    </p:spTree>
    <p:extLst>
      <p:ext uri="{BB962C8B-B14F-4D97-AF65-F5344CB8AC3E}">
        <p14:creationId xmlns:p14="http://schemas.microsoft.com/office/powerpoint/2010/main" val="17035171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E07F4B-5783-3212-F81A-2E1EC6142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51" r="26619"/>
          <a:stretch/>
        </p:blipFill>
        <p:spPr>
          <a:xfrm>
            <a:off x="796614" y="1728720"/>
            <a:ext cx="4358482" cy="4672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616FF-816D-6EF6-096D-51398B8E9DFD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: Data DEX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907891-256F-F363-09CA-EFC1FB8064BC}"/>
              </a:ext>
            </a:extLst>
          </p:cNvPr>
          <p:cNvGrpSpPr/>
          <p:nvPr/>
        </p:nvGrpSpPr>
        <p:grpSpPr>
          <a:xfrm>
            <a:off x="5359482" y="1646789"/>
            <a:ext cx="6361278" cy="3468551"/>
            <a:chOff x="5193005" y="1202374"/>
            <a:chExt cx="5225051" cy="28490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5CC05B-979E-3F17-A1CC-5BD3F9FE4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785"/>
            <a:stretch/>
          </p:blipFill>
          <p:spPr>
            <a:xfrm>
              <a:off x="5193005" y="1202375"/>
              <a:ext cx="2612525" cy="28490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23DBE1-6541-3969-8528-4D77D0C7F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84" r="2502"/>
            <a:stretch/>
          </p:blipFill>
          <p:spPr>
            <a:xfrm>
              <a:off x="7805530" y="1202374"/>
              <a:ext cx="2612526" cy="2849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3170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071D69-5DD6-1EE5-D94D-56C3B88EE48F}"/>
              </a:ext>
            </a:extLst>
          </p:cNvPr>
          <p:cNvSpPr txBox="1"/>
          <p:nvPr/>
        </p:nvSpPr>
        <p:spPr>
          <a:xfrm>
            <a:off x="2032000" y="331857"/>
            <a:ext cx="66434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1.3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Itheum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	: 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문제점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  <a:cs typeface="Jumble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BF5DC-201B-F34B-A713-5849389184F4}"/>
              </a:ext>
            </a:extLst>
          </p:cNvPr>
          <p:cNvSpPr txBox="1"/>
          <p:nvPr/>
        </p:nvSpPr>
        <p:spPr>
          <a:xfrm>
            <a:off x="2365077" y="6434572"/>
            <a:ext cx="567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(click)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3D9C9A-C2E4-B766-C265-8E18E0152FFB}"/>
              </a:ext>
            </a:extLst>
          </p:cNvPr>
          <p:cNvGrpSpPr/>
          <p:nvPr/>
        </p:nvGrpSpPr>
        <p:grpSpPr>
          <a:xfrm>
            <a:off x="2682583" y="1590261"/>
            <a:ext cx="7250898" cy="4837044"/>
            <a:chOff x="2678234" y="1590261"/>
            <a:chExt cx="7250898" cy="4837044"/>
          </a:xfrm>
        </p:grpSpPr>
        <p:pic>
          <p:nvPicPr>
            <p:cNvPr id="2" name="Picture 1">
              <a:hlinkClick r:id="rId3"/>
              <a:extLst>
                <a:ext uri="{FF2B5EF4-FFF2-40B4-BE49-F238E27FC236}">
                  <a16:creationId xmlns:a16="http://schemas.microsoft.com/office/drawing/2014/main" id="{2EE07F4B-5783-3212-F81A-2E1EC6142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80" t="26689" r="30414" b="2007"/>
            <a:stretch/>
          </p:blipFill>
          <p:spPr>
            <a:xfrm>
              <a:off x="2678234" y="1590261"/>
              <a:ext cx="2675495" cy="483704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73AAC15-47F7-EA5F-27FA-EB44E4171857}"/>
                </a:ext>
              </a:extLst>
            </p:cNvPr>
            <p:cNvSpPr/>
            <p:nvPr/>
          </p:nvSpPr>
          <p:spPr>
            <a:xfrm>
              <a:off x="2777087" y="6046800"/>
              <a:ext cx="1490113" cy="274488"/>
            </a:xfrm>
            <a:prstGeom prst="roundRect">
              <a:avLst/>
            </a:prstGeom>
            <a:noFill/>
            <a:ln w="38100">
              <a:solidFill>
                <a:srgbClr val="67E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CEB07F-2DE6-9968-18CA-3931C0FEDD56}"/>
                </a:ext>
              </a:extLst>
            </p:cNvPr>
            <p:cNvSpPr txBox="1"/>
            <p:nvPr/>
          </p:nvSpPr>
          <p:spPr>
            <a:xfrm>
              <a:off x="5726677" y="3415500"/>
              <a:ext cx="4202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Json</a:t>
              </a:r>
              <a:r>
                <a:rPr lang="en-US" altLang="ko-KR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file</a:t>
              </a:r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 링크만 있다면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누구든 데이터 열람 가능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701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34E969-A369-C975-AF63-C46B981150A3}"/>
              </a:ext>
            </a:extLst>
          </p:cNvPr>
          <p:cNvSpPr txBox="1"/>
          <p:nvPr/>
        </p:nvSpPr>
        <p:spPr>
          <a:xfrm>
            <a:off x="2032000" y="331857"/>
            <a:ext cx="847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1.4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37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Secret Network, Secret NFT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44BB6-3127-755E-CA4A-E8B05B65328D}"/>
              </a:ext>
            </a:extLst>
          </p:cNvPr>
          <p:cNvGrpSpPr/>
          <p:nvPr/>
        </p:nvGrpSpPr>
        <p:grpSpPr>
          <a:xfrm>
            <a:off x="1200120" y="2249904"/>
            <a:ext cx="9791761" cy="3043993"/>
            <a:chOff x="1075022" y="2249904"/>
            <a:chExt cx="9791761" cy="30439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9D9A10-5046-3F06-C69A-9716FAF90654}"/>
                </a:ext>
              </a:extLst>
            </p:cNvPr>
            <p:cNvSpPr txBox="1"/>
            <p:nvPr/>
          </p:nvSpPr>
          <p:spPr>
            <a:xfrm>
              <a:off x="7685557" y="2820838"/>
              <a:ext cx="3181226" cy="190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비공개 메타데이터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비공개 소유권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권한 제어</a:t>
              </a:r>
              <a:endPara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4098" name="Picture 2" descr="Secret Network (SCRT) receives $11.5M investment led by Arrington Capital  and BlockTower Capital » CryptoNinjas">
              <a:extLst>
                <a:ext uri="{FF2B5EF4-FFF2-40B4-BE49-F238E27FC236}">
                  <a16:creationId xmlns:a16="http://schemas.microsoft.com/office/drawing/2014/main" id="{648DEC18-EB4B-82E9-A15C-C6C741127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22" y="2249904"/>
              <a:ext cx="6087985" cy="30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8125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C4818E-704F-668B-6519-459F557CFE9D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5C794-6F2D-2473-C9CD-75C3AEA1A24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839AB-F823-D456-2D2E-5D6E090265EF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AF2CB-35CC-25F7-6EB7-63A8A39C1B57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34E969-A369-C975-AF63-C46B981150A3}"/>
              </a:ext>
            </a:extLst>
          </p:cNvPr>
          <p:cNvSpPr txBox="1"/>
          <p:nvPr/>
        </p:nvSpPr>
        <p:spPr>
          <a:xfrm>
            <a:off x="2032000" y="331857"/>
            <a:ext cx="847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1.4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37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Secret Network, Secret NFT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D9A10-5046-3F06-C69A-9716FAF90654}"/>
              </a:ext>
            </a:extLst>
          </p:cNvPr>
          <p:cNvSpPr txBox="1"/>
          <p:nvPr/>
        </p:nvSpPr>
        <p:spPr>
          <a:xfrm>
            <a:off x="2032000" y="2477938"/>
            <a:ext cx="8251687" cy="1902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비공개 메타데이터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비공개 소유권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 제어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8493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84641-8C6F-7449-8B95-77CCE7497272}"/>
              </a:ext>
            </a:extLst>
          </p:cNvPr>
          <p:cNvSpPr txBox="1"/>
          <p:nvPr/>
        </p:nvSpPr>
        <p:spPr>
          <a:xfrm>
            <a:off x="2014949" y="3035643"/>
            <a:ext cx="55832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</a:t>
            </a:r>
            <a:r>
              <a:rPr lang="ko-KR" altLang="en-US" sz="5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데이터 시각화</a:t>
            </a:r>
            <a:endParaRPr lang="en-US" altLang="ko-KR" sz="5000" dirty="0">
              <a:solidFill>
                <a:srgbClr val="359F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마이데이터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인사이트 도출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x-none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673109" cy="6885000"/>
            <a:chOff x="-13805" y="-27000"/>
            <a:chExt cx="1673109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3429000"/>
              <a:ext cx="971528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479304" y="3339000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6839217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1A16E-F9BA-2665-74D8-A47230582167}"/>
              </a:ext>
            </a:extLst>
          </p:cNvPr>
          <p:cNvSpPr txBox="1"/>
          <p:nvPr/>
        </p:nvSpPr>
        <p:spPr>
          <a:xfrm>
            <a:off x="1192680" y="656632"/>
            <a:ext cx="26636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5000" b="1" dirty="0">
                <a:solidFill>
                  <a:srgbClr val="49BFCE"/>
                </a:solidFill>
                <a:latin typeface="Jalnan" panose="020B0600000101010101" pitchFamily="34" charset="-127"/>
                <a:ea typeface="Jalnan" panose="020B0600000101010101" pitchFamily="34" charset="-127"/>
              </a:rPr>
              <a:t>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CF56C-D8FB-4877-A1D0-7686B297FC5C}"/>
              </a:ext>
            </a:extLst>
          </p:cNvPr>
          <p:cNvSpPr txBox="1"/>
          <p:nvPr/>
        </p:nvSpPr>
        <p:spPr>
          <a:xfrm>
            <a:off x="1192680" y="2173837"/>
            <a:ext cx="3803390" cy="3333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500" b="1" dirty="0" err="1">
                <a:solidFill>
                  <a:srgbClr val="67EB9A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마이데이터</a:t>
            </a:r>
            <a:r>
              <a:rPr lang="ko-KR" altLang="en-US" sz="3500" b="1" dirty="0">
                <a:solidFill>
                  <a:srgbClr val="67EB9A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3500" b="1" dirty="0">
                <a:solidFill>
                  <a:srgbClr val="67EB9A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OpenSea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Itheum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SecretNFT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8A557-590A-9667-CFC2-9FB7E5C25E04}"/>
              </a:ext>
            </a:extLst>
          </p:cNvPr>
          <p:cNvSpPr txBox="1"/>
          <p:nvPr/>
        </p:nvSpPr>
        <p:spPr>
          <a:xfrm>
            <a:off x="5489709" y="2173836"/>
            <a:ext cx="6380930" cy="3333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b="1" dirty="0">
                <a:solidFill>
                  <a:srgbClr val="359FF3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2.</a:t>
            </a:r>
            <a:r>
              <a:rPr lang="ko-KR" altLang="en-US" sz="3500" b="1" dirty="0">
                <a:solidFill>
                  <a:srgbClr val="359FF3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3000" b="1" dirty="0">
                <a:solidFill>
                  <a:srgbClr val="359FF3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  <a:cs typeface="Jumble" panose="020F0502020204030204" pitchFamily="34" charset="0"/>
              </a:rPr>
              <a:t>유저데이터 시각화 및 인사이트 도출</a:t>
            </a:r>
            <a:endParaRPr lang="en-US" altLang="ko-KR" sz="3000" b="1" dirty="0">
              <a:solidFill>
                <a:srgbClr val="359FF3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  <a:cs typeface="Jumble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682F3-B3D1-7997-C118-86686DC5148D}"/>
              </a:ext>
            </a:extLst>
          </p:cNvPr>
          <p:cNvSpPr/>
          <p:nvPr/>
        </p:nvSpPr>
        <p:spPr>
          <a:xfrm>
            <a:off x="-13805" y="-27000"/>
            <a:ext cx="566277" cy="6885000"/>
          </a:xfrm>
          <a:prstGeom prst="rect">
            <a:avLst/>
          </a:prstGeom>
          <a:solidFill>
            <a:srgbClr val="48C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7413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9166-C82C-40B3-84DC-B6F19C2711BD}"/>
              </a:ext>
            </a:extLst>
          </p:cNvPr>
          <p:cNvSpPr/>
          <p:nvPr/>
        </p:nvSpPr>
        <p:spPr>
          <a:xfrm>
            <a:off x="-13805" y="-27000"/>
            <a:ext cx="566277" cy="6885000"/>
          </a:xfrm>
          <a:prstGeom prst="rect">
            <a:avLst/>
          </a:prstGeom>
          <a:solidFill>
            <a:srgbClr val="359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41CA42E6-A2FF-469E-BE6D-FA98BCC770E9}"/>
              </a:ext>
            </a:extLst>
          </p:cNvPr>
          <p:cNvCxnSpPr>
            <a:cxnSpLocks/>
          </p:cNvCxnSpPr>
          <p:nvPr/>
        </p:nvCxnSpPr>
        <p:spPr>
          <a:xfrm>
            <a:off x="552472" y="685800"/>
            <a:ext cx="693232" cy="0"/>
          </a:xfrm>
          <a:prstGeom prst="line">
            <a:avLst/>
          </a:prstGeom>
          <a:solidFill>
            <a:srgbClr val="359FF2"/>
          </a:solidFill>
          <a:ln w="38100">
            <a:solidFill>
              <a:srgbClr val="359F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5">
            <a:extLst>
              <a:ext uri="{FF2B5EF4-FFF2-40B4-BE49-F238E27FC236}">
                <a16:creationId xmlns:a16="http://schemas.microsoft.com/office/drawing/2014/main" id="{238F3DE1-808A-4E7B-A673-8289FE9464CA}"/>
              </a:ext>
            </a:extLst>
          </p:cNvPr>
          <p:cNvSpPr/>
          <p:nvPr/>
        </p:nvSpPr>
        <p:spPr>
          <a:xfrm>
            <a:off x="1227512" y="595800"/>
            <a:ext cx="180000" cy="180000"/>
          </a:xfrm>
          <a:prstGeom prst="ellipse">
            <a:avLst/>
          </a:prstGeom>
          <a:solidFill>
            <a:srgbClr val="359FF2"/>
          </a:solidFill>
          <a:ln>
            <a:solidFill>
              <a:srgbClr val="359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D673D-1387-4925-86F7-7DF87C984D21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가상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UI</a:t>
            </a: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     Netflix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&amp; </a:t>
            </a:r>
            <a:r>
              <a:rPr lang="en-US" altLang="ko-KR" sz="25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Youtube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C03481-9F0B-4032-AE8F-068D42FD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54" y="-17947"/>
            <a:ext cx="3167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067126-4D3A-4203-8CFB-CB5D1F931F37}"/>
              </a:ext>
            </a:extLst>
          </p:cNvPr>
          <p:cNvGrpSpPr/>
          <p:nvPr/>
        </p:nvGrpSpPr>
        <p:grpSpPr>
          <a:xfrm>
            <a:off x="2539665" y="1690683"/>
            <a:ext cx="5063537" cy="4901099"/>
            <a:chOff x="2792509" y="1743677"/>
            <a:chExt cx="5063537" cy="490109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4EBEE42-4CB5-426F-BBCF-0234B422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2509" y="1743678"/>
              <a:ext cx="2508362" cy="24763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12CF7A8-E993-4051-8EF8-64EAE3C40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2792509" y="4190513"/>
              <a:ext cx="2522167" cy="24493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2CAEA0F-B2E4-4535-88B0-3E31F818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0871" y="4195464"/>
              <a:ext cx="2555175" cy="244931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BAA579E-9480-49B9-B048-246F6C62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0871" y="1743677"/>
              <a:ext cx="2544250" cy="2449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4797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-100295" y="78477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2.1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데이터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유저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0AF4A9-221E-4069-B7CF-FE19E0E47586}"/>
              </a:ext>
            </a:extLst>
          </p:cNvPr>
          <p:cNvGrpSpPr/>
          <p:nvPr/>
        </p:nvGrpSpPr>
        <p:grpSpPr>
          <a:xfrm>
            <a:off x="1038887" y="2127293"/>
            <a:ext cx="11484367" cy="4012232"/>
            <a:chOff x="912104" y="2364429"/>
            <a:chExt cx="11484367" cy="40122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8E74C04-BEEC-4214-B2DC-4CA601C3036D}"/>
                </a:ext>
              </a:extLst>
            </p:cNvPr>
            <p:cNvGrpSpPr/>
            <p:nvPr/>
          </p:nvGrpSpPr>
          <p:grpSpPr>
            <a:xfrm>
              <a:off x="912104" y="2364429"/>
              <a:ext cx="11484367" cy="4012232"/>
              <a:chOff x="1090111" y="2455140"/>
              <a:chExt cx="11484367" cy="401223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476AE5-CA86-495C-9FBA-8A6E44A20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480" t="22768" r="7133" b="25041"/>
              <a:stretch/>
            </p:blipFill>
            <p:spPr>
              <a:xfrm>
                <a:off x="1246133" y="2455140"/>
                <a:ext cx="3521675" cy="1062473"/>
              </a:xfrm>
              <a:prstGeom prst="rect">
                <a:avLst/>
              </a:prstGeom>
            </p:spPr>
          </p:pic>
          <p:pic>
            <p:nvPicPr>
              <p:cNvPr id="1026" name="Picture 2" descr="유튜브">
                <a:extLst>
                  <a:ext uri="{FF2B5EF4-FFF2-40B4-BE49-F238E27FC236}">
                    <a16:creationId xmlns:a16="http://schemas.microsoft.com/office/drawing/2014/main" id="{2A287F00-E018-4652-80FC-60BBE4BCE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6" t="37233" r="3573" b="35740"/>
              <a:stretch/>
            </p:blipFill>
            <p:spPr bwMode="auto">
              <a:xfrm>
                <a:off x="1090111" y="4495240"/>
                <a:ext cx="3907690" cy="1167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A8A2B07-9DB3-4B76-89ED-EC82B1EDA54A}"/>
                  </a:ext>
                </a:extLst>
              </p:cNvPr>
              <p:cNvGrpSpPr/>
              <p:nvPr/>
            </p:nvGrpSpPr>
            <p:grpSpPr>
              <a:xfrm>
                <a:off x="5705221" y="4383671"/>
                <a:ext cx="3709242" cy="2083701"/>
                <a:chOff x="5463435" y="3879366"/>
                <a:chExt cx="3709242" cy="2083701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0A51D5A5-A722-4AF2-B5EB-09480FFF1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25544" y="3879366"/>
                  <a:ext cx="3305636" cy="85737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1FBFC8F-7568-44C1-A404-4C0F2CC82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6481"/>
                <a:stretch/>
              </p:blipFill>
              <p:spPr>
                <a:xfrm>
                  <a:off x="5463435" y="4762749"/>
                  <a:ext cx="3709242" cy="1200318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3940BBD-8CBE-41FE-973C-9095C1C38C28}"/>
                  </a:ext>
                </a:extLst>
              </p:cNvPr>
              <p:cNvGrpSpPr/>
              <p:nvPr/>
            </p:nvGrpSpPr>
            <p:grpSpPr>
              <a:xfrm>
                <a:off x="8496749" y="2475340"/>
                <a:ext cx="4077729" cy="1940554"/>
                <a:chOff x="10416694" y="2484806"/>
                <a:chExt cx="4077729" cy="1940554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657553C5-067B-4B90-94CD-622B7C946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24393"/>
                <a:stretch/>
              </p:blipFill>
              <p:spPr>
                <a:xfrm>
                  <a:off x="11926355" y="2484806"/>
                  <a:ext cx="1058409" cy="1072653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2AB64DD-09F6-4966-A19F-57AE23BDFD8F}"/>
                    </a:ext>
                  </a:extLst>
                </p:cNvPr>
                <p:cNvSpPr txBox="1"/>
                <p:nvPr/>
              </p:nvSpPr>
              <p:spPr>
                <a:xfrm>
                  <a:off x="10416694" y="3502030"/>
                  <a:ext cx="4077729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 err="1">
                      <a:ea typeface="Jalnan" panose="020B0600000101010101"/>
                    </a:rPr>
                    <a:t>NetflixViewing</a:t>
                  </a:r>
                  <a:endParaRPr lang="en-US" altLang="ko-KR" dirty="0">
                    <a:ea typeface="Jalnan" panose="020B0600000101010101"/>
                  </a:endParaRPr>
                </a:p>
                <a:p>
                  <a:pPr algn="ctr"/>
                  <a:r>
                    <a:rPr lang="ko-KR" altLang="en-US" dirty="0" err="1">
                      <a:ea typeface="Jalnan" panose="020B0600000101010101"/>
                    </a:rPr>
                    <a:t>History</a:t>
                  </a:r>
                  <a:endParaRPr lang="en-US" altLang="ko-KR" dirty="0">
                    <a:ea typeface="Jalnan" panose="020B0600000101010101"/>
                  </a:endParaRPr>
                </a:p>
                <a:p>
                  <a:pPr algn="ctr"/>
                  <a:r>
                    <a:rPr lang="en-US" altLang="ko-KR" dirty="0">
                      <a:ea typeface="Jalnan" panose="020B0600000101010101"/>
                    </a:rPr>
                    <a:t>. csv</a:t>
                  </a:r>
                  <a:endParaRPr lang="ko-KR" altLang="en-US" dirty="0">
                    <a:ea typeface="Jalnan" panose="020B0600000101010101"/>
                  </a:endParaRPr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337C599-DE61-4567-9308-927A57BA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638" y="4741195"/>
                <a:ext cx="773744" cy="965457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83A96-1491-43C2-A02A-5633AD3DFA90}"/>
                </a:ext>
              </a:extLst>
            </p:cNvPr>
            <p:cNvSpPr txBox="1"/>
            <p:nvPr/>
          </p:nvSpPr>
          <p:spPr>
            <a:xfrm>
              <a:off x="8318741" y="5699444"/>
              <a:ext cx="40777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ea typeface="Jalnan" panose="020B0600000101010101"/>
                </a:rPr>
                <a:t>시청 기록</a:t>
              </a:r>
              <a:endParaRPr lang="en-US" altLang="ko-KR" dirty="0">
                <a:ea typeface="Jalnan" panose="020B0600000101010101"/>
              </a:endParaRPr>
            </a:p>
            <a:p>
              <a:pPr algn="ctr"/>
              <a:r>
                <a:rPr lang="en-US" altLang="ko-KR" dirty="0">
                  <a:ea typeface="Jalnan" panose="020B0600000101010101"/>
                </a:rPr>
                <a:t>.</a:t>
              </a:r>
              <a:r>
                <a:rPr lang="en-US" altLang="ko-KR" dirty="0" err="1">
                  <a:ea typeface="Jalnan" panose="020B0600000101010101"/>
                </a:rPr>
                <a:t>json</a:t>
              </a:r>
              <a:endParaRPr lang="ko-KR" altLang="en-US" dirty="0">
                <a:ea typeface="Jalnan" panose="020B0600000101010101"/>
              </a:endParaRPr>
            </a:p>
          </p:txBody>
        </p:sp>
      </p:grpSp>
      <p:sp>
        <p:nvSpPr>
          <p:cNvPr id="34" name="Right Arrow 23">
            <a:extLst>
              <a:ext uri="{FF2B5EF4-FFF2-40B4-BE49-F238E27FC236}">
                <a16:creationId xmlns:a16="http://schemas.microsoft.com/office/drawing/2014/main" id="{CF2FDEA0-4CAB-4EF0-B760-881F2A333E01}"/>
              </a:ext>
            </a:extLst>
          </p:cNvPr>
          <p:cNvSpPr/>
          <p:nvPr/>
        </p:nvSpPr>
        <p:spPr>
          <a:xfrm>
            <a:off x="4907754" y="2600210"/>
            <a:ext cx="838622" cy="2364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5" name="Right Arrow 23">
            <a:extLst>
              <a:ext uri="{FF2B5EF4-FFF2-40B4-BE49-F238E27FC236}">
                <a16:creationId xmlns:a16="http://schemas.microsoft.com/office/drawing/2014/main" id="{FAC5AD9F-BB91-4515-AFA8-014D1422FD7D}"/>
              </a:ext>
            </a:extLst>
          </p:cNvPr>
          <p:cNvSpPr/>
          <p:nvPr/>
        </p:nvSpPr>
        <p:spPr>
          <a:xfrm>
            <a:off x="8920966" y="2616332"/>
            <a:ext cx="838622" cy="2364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ight Arrow 23">
            <a:extLst>
              <a:ext uri="{FF2B5EF4-FFF2-40B4-BE49-F238E27FC236}">
                <a16:creationId xmlns:a16="http://schemas.microsoft.com/office/drawing/2014/main" id="{99051167-C796-4CC5-A9FD-AF8B008D626B}"/>
              </a:ext>
            </a:extLst>
          </p:cNvPr>
          <p:cNvSpPr/>
          <p:nvPr/>
        </p:nvSpPr>
        <p:spPr>
          <a:xfrm>
            <a:off x="9363239" y="4751212"/>
            <a:ext cx="426411" cy="25783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8F21471A-C30A-40C5-8C5B-1F0CA79438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672" t="12770" r="29868" b="54219"/>
          <a:stretch/>
        </p:blipFill>
        <p:spPr>
          <a:xfrm>
            <a:off x="5971030" y="2108749"/>
            <a:ext cx="2703286" cy="1081017"/>
          </a:xfrm>
          <a:prstGeom prst="rect">
            <a:avLst/>
          </a:prstGeom>
        </p:spPr>
      </p:pic>
      <p:sp>
        <p:nvSpPr>
          <p:cNvPr id="44" name="Right Arrow 23">
            <a:extLst>
              <a:ext uri="{FF2B5EF4-FFF2-40B4-BE49-F238E27FC236}">
                <a16:creationId xmlns:a16="http://schemas.microsoft.com/office/drawing/2014/main" id="{26120DAE-9E51-44D2-B921-452732DE54B0}"/>
              </a:ext>
            </a:extLst>
          </p:cNvPr>
          <p:cNvSpPr/>
          <p:nvPr/>
        </p:nvSpPr>
        <p:spPr>
          <a:xfrm>
            <a:off x="4907754" y="4659621"/>
            <a:ext cx="838622" cy="2364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858058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-100295" y="78477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2.1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데이터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API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C73BD5-6C43-4F84-B1EA-CD3CEBDE0175}"/>
              </a:ext>
            </a:extLst>
          </p:cNvPr>
          <p:cNvGrpSpPr/>
          <p:nvPr/>
        </p:nvGrpSpPr>
        <p:grpSpPr>
          <a:xfrm>
            <a:off x="1407512" y="1448609"/>
            <a:ext cx="10264762" cy="5077534"/>
            <a:chOff x="1154088" y="1261707"/>
            <a:chExt cx="10264762" cy="50775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6728126-0A32-4575-8DA9-CF23F0578CF0}"/>
                </a:ext>
              </a:extLst>
            </p:cNvPr>
            <p:cNvGrpSpPr/>
            <p:nvPr/>
          </p:nvGrpSpPr>
          <p:grpSpPr>
            <a:xfrm>
              <a:off x="4964088" y="1261707"/>
              <a:ext cx="2857899" cy="5077534"/>
              <a:chOff x="5307911" y="890232"/>
              <a:chExt cx="2857899" cy="5077534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1F74880-95A1-466E-99A3-95DB3C42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911" y="890232"/>
                <a:ext cx="2857899" cy="5077534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64F9F6-F8D3-46EA-90FC-F20987F662B5}"/>
                  </a:ext>
                </a:extLst>
              </p:cNvPr>
              <p:cNvSpPr/>
              <p:nvPr/>
            </p:nvSpPr>
            <p:spPr>
              <a:xfrm>
                <a:off x="5545588" y="4876800"/>
                <a:ext cx="2353323" cy="5048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98" name="Picture 2" descr="Tweets with replies by The Movie Database (TMDB) (@themoviedb) / Twitter">
              <a:extLst>
                <a:ext uri="{FF2B5EF4-FFF2-40B4-BE49-F238E27FC236}">
                  <a16:creationId xmlns:a16="http://schemas.microsoft.com/office/drawing/2014/main" id="{CFAF7596-8225-4F32-82A7-C773901E2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088" y="2201446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9ED297-1186-4C20-89A4-8FAB9832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1987" y="4744672"/>
              <a:ext cx="3596863" cy="100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4753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E1FFE1D-3E34-40E5-BB60-58AECE5D8D60}"/>
              </a:ext>
            </a:extLst>
          </p:cNvPr>
          <p:cNvGrpSpPr/>
          <p:nvPr/>
        </p:nvGrpSpPr>
        <p:grpSpPr>
          <a:xfrm>
            <a:off x="1798176" y="1749204"/>
            <a:ext cx="10010238" cy="4463458"/>
            <a:chOff x="1798176" y="1623018"/>
            <a:chExt cx="10010238" cy="44634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99F10BC-B8A5-4D4A-ACEF-DD0A45A4B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77"/>
            <a:stretch/>
          </p:blipFill>
          <p:spPr>
            <a:xfrm>
              <a:off x="1798176" y="3561110"/>
              <a:ext cx="10010238" cy="252536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47A8908-9B2A-47A3-AC40-996FB9976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064"/>
            <a:stretch/>
          </p:blipFill>
          <p:spPr>
            <a:xfrm>
              <a:off x="1798176" y="1623018"/>
              <a:ext cx="10010238" cy="1825112"/>
            </a:xfrm>
            <a:prstGeom prst="rect">
              <a:avLst/>
            </a:prstGeom>
          </p:spPr>
        </p:pic>
      </p:grpSp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-100295" y="78477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2.1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데이터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API 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호출 예시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8B0371C6-36AA-432E-92AD-944DBA71C91A}"/>
              </a:ext>
            </a:extLst>
          </p:cNvPr>
          <p:cNvSpPr/>
          <p:nvPr/>
        </p:nvSpPr>
        <p:spPr>
          <a:xfrm>
            <a:off x="10550796" y="1777779"/>
            <a:ext cx="1219518" cy="267761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91F66EE0-C925-42D1-91DF-FB0FBF97261D}"/>
              </a:ext>
            </a:extLst>
          </p:cNvPr>
          <p:cNvSpPr/>
          <p:nvPr/>
        </p:nvSpPr>
        <p:spPr>
          <a:xfrm>
            <a:off x="2083071" y="3427466"/>
            <a:ext cx="867630" cy="156376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2CA938D-4379-4FCD-BE1C-E81A63EA05E1}"/>
              </a:ext>
            </a:extLst>
          </p:cNvPr>
          <p:cNvSpPr/>
          <p:nvPr/>
        </p:nvSpPr>
        <p:spPr>
          <a:xfrm>
            <a:off x="9169134" y="4305795"/>
            <a:ext cx="765441" cy="244820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Rounded Rectangle 4">
            <a:extLst>
              <a:ext uri="{FF2B5EF4-FFF2-40B4-BE49-F238E27FC236}">
                <a16:creationId xmlns:a16="http://schemas.microsoft.com/office/drawing/2014/main" id="{0732D31E-F186-4231-AF27-6DE8E232184C}"/>
              </a:ext>
            </a:extLst>
          </p:cNvPr>
          <p:cNvSpPr/>
          <p:nvPr/>
        </p:nvSpPr>
        <p:spPr>
          <a:xfrm>
            <a:off x="1878278" y="6052246"/>
            <a:ext cx="2808022" cy="244820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3898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2.2</a:t>
            </a:r>
            <a:r>
              <a:rPr lang="ko-KR" altLang="en-US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시각화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Netflix </a:t>
            </a:r>
            <a:r>
              <a:rPr lang="ko-KR" altLang="en-US" sz="2500" b="1" dirty="0"/>
              <a:t>영화 </a:t>
            </a:r>
            <a:r>
              <a:rPr lang="en-US" altLang="ko-KR" sz="2500" b="1" dirty="0"/>
              <a:t>genre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Top5</a:t>
            </a:r>
            <a:endParaRPr lang="en-US" altLang="ko-KR" sz="25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5EF37C5-BDDB-48AB-9138-005D99D55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17" y="1076365"/>
            <a:ext cx="5319083" cy="518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B51CA7-E598-4261-A41D-8E757B53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1" y="4090500"/>
            <a:ext cx="5868211" cy="2171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797995-064E-4970-9375-4A647BFF8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57" y="1790695"/>
            <a:ext cx="5906265" cy="1755224"/>
          </a:xfrm>
          <a:prstGeom prst="rect">
            <a:avLst/>
          </a:prstGeom>
        </p:spPr>
      </p:pic>
      <p:sp>
        <p:nvSpPr>
          <p:cNvPr id="20" name="Right Arrow 23">
            <a:extLst>
              <a:ext uri="{FF2B5EF4-FFF2-40B4-BE49-F238E27FC236}">
                <a16:creationId xmlns:a16="http://schemas.microsoft.com/office/drawing/2014/main" id="{94AACF5C-891C-46CD-89C2-799853A5EB88}"/>
              </a:ext>
            </a:extLst>
          </p:cNvPr>
          <p:cNvSpPr/>
          <p:nvPr/>
        </p:nvSpPr>
        <p:spPr>
          <a:xfrm rot="5400000">
            <a:off x="3348019" y="3699981"/>
            <a:ext cx="276364" cy="2364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2138135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864122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2.2</a:t>
            </a:r>
            <a:r>
              <a:rPr lang="ko-KR" altLang="en-US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시각화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ea typeface="Jalnan" panose="020B0600000101010101" pitchFamily="34" charset="-127"/>
              </a:rPr>
              <a:t>	</a:t>
            </a:r>
            <a:r>
              <a:rPr lang="en-US" altLang="ko-KR" sz="2500" b="1" dirty="0"/>
              <a:t>Top Series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C1E115-3365-4B5C-ABEA-335CE7BA1BF8}"/>
              </a:ext>
            </a:extLst>
          </p:cNvPr>
          <p:cNvGrpSpPr/>
          <p:nvPr/>
        </p:nvGrpSpPr>
        <p:grpSpPr>
          <a:xfrm>
            <a:off x="666225" y="2195323"/>
            <a:ext cx="11325358" cy="3294744"/>
            <a:chOff x="566277" y="1820181"/>
            <a:chExt cx="11325358" cy="329474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D80A1B7-051E-49E0-B7A5-513677318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77" y="1961237"/>
              <a:ext cx="5762627" cy="315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8FB052-CDC6-47A4-B76B-D2FE9199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9008" y="1950719"/>
              <a:ext cx="5762627" cy="3164206"/>
            </a:xfrm>
            <a:prstGeom prst="rect">
              <a:avLst/>
            </a:prstGeom>
          </p:spPr>
        </p:pic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A909AD8-B3E3-463A-B985-B6AD0F5B1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18" y="1871237"/>
              <a:ext cx="455608" cy="27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77F4E6C2-6B09-404C-9D1C-660E8D264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98" y="1820181"/>
              <a:ext cx="375093" cy="37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601450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2.2</a:t>
            </a:r>
            <a:r>
              <a:rPr lang="ko-KR" altLang="en-US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시각화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연도</a:t>
            </a:r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/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월별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CFD0F5-233D-4006-A88B-D3328E036405}"/>
              </a:ext>
            </a:extLst>
          </p:cNvPr>
          <p:cNvGrpSpPr/>
          <p:nvPr/>
        </p:nvGrpSpPr>
        <p:grpSpPr>
          <a:xfrm>
            <a:off x="690413" y="2186442"/>
            <a:ext cx="11304592" cy="3170251"/>
            <a:chOff x="690413" y="2186442"/>
            <a:chExt cx="11304592" cy="31702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AB178D-673E-4374-B6CF-58D81F62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413" y="2381634"/>
              <a:ext cx="5562731" cy="294409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B71FAF-A7E2-44D1-BF96-145BD86B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391" y="2332452"/>
              <a:ext cx="5643614" cy="3024241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FC1BEC0F-C62E-42F9-94CF-97E6DBF24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504" y="2186442"/>
              <a:ext cx="375093" cy="37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F0E790B1-FA47-403F-8F2E-D2D448535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29" y="2235625"/>
              <a:ext cx="375093" cy="37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8CDB63FA-AB0E-4E45-BF94-C268D32D9D6B}"/>
              </a:ext>
            </a:extLst>
          </p:cNvPr>
          <p:cNvSpPr/>
          <p:nvPr/>
        </p:nvSpPr>
        <p:spPr>
          <a:xfrm>
            <a:off x="929874" y="5169355"/>
            <a:ext cx="1641876" cy="165901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5428A040-7D2D-43EF-B79C-ADBF28836F1E}"/>
              </a:ext>
            </a:extLst>
          </p:cNvPr>
          <p:cNvSpPr/>
          <p:nvPr/>
        </p:nvSpPr>
        <p:spPr>
          <a:xfrm>
            <a:off x="6705601" y="5201555"/>
            <a:ext cx="447674" cy="182138"/>
          </a:xfrm>
          <a:prstGeom prst="roundRect">
            <a:avLst/>
          </a:prstGeom>
          <a:noFill/>
          <a:ln w="38100">
            <a:solidFill>
              <a:srgbClr val="67E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3185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2.2</a:t>
            </a:r>
            <a:r>
              <a:rPr lang="ko-KR" altLang="en-US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시각화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en-US" altLang="ko-KR" sz="25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Youtube</a:t>
            </a:r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추가 분석</a:t>
            </a:r>
            <a:endParaRPr lang="en-US" altLang="ko-KR" sz="25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</a:p>
          <a:p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</a:p>
          <a:p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DFE122-95AD-4F9B-B157-23EC869A665D}"/>
              </a:ext>
            </a:extLst>
          </p:cNvPr>
          <p:cNvGrpSpPr/>
          <p:nvPr/>
        </p:nvGrpSpPr>
        <p:grpSpPr>
          <a:xfrm>
            <a:off x="637286" y="2031780"/>
            <a:ext cx="11407970" cy="3755591"/>
            <a:chOff x="847487" y="1861753"/>
            <a:chExt cx="10945049" cy="360319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199C99E-FAF7-4C2B-AE8D-C8C20854A000}"/>
                </a:ext>
              </a:extLst>
            </p:cNvPr>
            <p:cNvGrpSpPr/>
            <p:nvPr/>
          </p:nvGrpSpPr>
          <p:grpSpPr>
            <a:xfrm>
              <a:off x="847487" y="2007097"/>
              <a:ext cx="10945049" cy="3457850"/>
              <a:chOff x="847487" y="2142848"/>
              <a:chExt cx="10945049" cy="34578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8E1D862-85D3-465D-BD3B-7D16F3ED6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0273" y="2142848"/>
                <a:ext cx="6502263" cy="345785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C64B3AA-8A86-4F38-AB9B-0B3719A6C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487" y="2331691"/>
                <a:ext cx="4369594" cy="3269007"/>
              </a:xfrm>
              <a:prstGeom prst="rect">
                <a:avLst/>
              </a:prstGeom>
            </p:spPr>
          </p:pic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0552ACBC-A3CA-447C-98D0-EA7AD2176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659" y="1861753"/>
              <a:ext cx="385435" cy="3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737760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2.2</a:t>
            </a:r>
            <a:r>
              <a:rPr lang="ko-KR" altLang="en-US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시각화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ko-KR" altLang="en-US" sz="25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요일별</a:t>
            </a:r>
            <a:r>
              <a:rPr lang="ko-KR" altLang="en-US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시청 시간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EA8888-EC06-4F3F-88BA-1A9CE4124469}"/>
              </a:ext>
            </a:extLst>
          </p:cNvPr>
          <p:cNvGrpSpPr/>
          <p:nvPr/>
        </p:nvGrpSpPr>
        <p:grpSpPr>
          <a:xfrm>
            <a:off x="674486" y="2202372"/>
            <a:ext cx="11357388" cy="3294324"/>
            <a:chOff x="674486" y="2128069"/>
            <a:chExt cx="11357388" cy="3294324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6738882-0A8E-4814-BF15-05F8B6649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86" y="2297849"/>
              <a:ext cx="5768389" cy="312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A7F7AA7-D34A-478D-8C93-B71B4369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62" y="2290617"/>
              <a:ext cx="5631012" cy="296907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7998B47-E553-4AA8-9217-99130A27235F}"/>
                </a:ext>
              </a:extLst>
            </p:cNvPr>
            <p:cNvGrpSpPr/>
            <p:nvPr/>
          </p:nvGrpSpPr>
          <p:grpSpPr>
            <a:xfrm>
              <a:off x="1057317" y="2128069"/>
              <a:ext cx="5932305" cy="375093"/>
              <a:chOff x="910132" y="1060576"/>
              <a:chExt cx="5932305" cy="375093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030DFC23-33E5-44A5-8D7A-8706797D1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132" y="1091170"/>
                <a:ext cx="455608" cy="272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">
                <a:extLst>
                  <a:ext uri="{FF2B5EF4-FFF2-40B4-BE49-F238E27FC236}">
                    <a16:creationId xmlns:a16="http://schemas.microsoft.com/office/drawing/2014/main" id="{46B36862-5649-4D7D-9C57-5675C0D20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7344" y="1060576"/>
                <a:ext cx="375093" cy="375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5090813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2.4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웹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en-US" altLang="ko-KR" sz="25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FastAPI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EECC02-5DAB-4E18-BEC7-2302D15BB399}"/>
              </a:ext>
            </a:extLst>
          </p:cNvPr>
          <p:cNvGrpSpPr/>
          <p:nvPr/>
        </p:nvGrpSpPr>
        <p:grpSpPr>
          <a:xfrm>
            <a:off x="1467111" y="1967738"/>
            <a:ext cx="9959437" cy="1928306"/>
            <a:chOff x="1624123" y="2111100"/>
            <a:chExt cx="9959437" cy="192830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B651E3-A0C7-4171-B7F3-E7795CFB9E9A}"/>
                </a:ext>
              </a:extLst>
            </p:cNvPr>
            <p:cNvGrpSpPr/>
            <p:nvPr/>
          </p:nvGrpSpPr>
          <p:grpSpPr>
            <a:xfrm>
              <a:off x="1624123" y="2111100"/>
              <a:ext cx="9959437" cy="1928306"/>
              <a:chOff x="1837041" y="2531726"/>
              <a:chExt cx="9959437" cy="192830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BAEEBEA-4ABB-48CD-B450-610286966E50}"/>
                  </a:ext>
                </a:extLst>
              </p:cNvPr>
              <p:cNvGrpSpPr/>
              <p:nvPr/>
            </p:nvGrpSpPr>
            <p:grpSpPr>
              <a:xfrm>
                <a:off x="5597421" y="2807416"/>
                <a:ext cx="3383722" cy="1652616"/>
                <a:chOff x="925913" y="2825769"/>
                <a:chExt cx="3850999" cy="1880835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AB6FDFC8-62DC-426F-9FEC-4EA854E65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913" y="3204974"/>
                  <a:ext cx="3538657" cy="1501630"/>
                </a:xfrm>
                <a:prstGeom prst="rect">
                  <a:avLst/>
                </a:prstGeom>
              </p:spPr>
            </p:pic>
            <p:pic>
              <p:nvPicPr>
                <p:cNvPr id="3076" name="Picture 4" descr="PyCharm - Full Stack Python">
                  <a:extLst>
                    <a:ext uri="{FF2B5EF4-FFF2-40B4-BE49-F238E27FC236}">
                      <a16:creationId xmlns:a16="http://schemas.microsoft.com/office/drawing/2014/main" id="{D4030F13-A5F5-485C-883D-C385074282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913" y="2825769"/>
                  <a:ext cx="3850999" cy="7266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 descr="NEW TO IT #10 POSTMAN을 아시나요..?">
                <a:extLst>
                  <a:ext uri="{FF2B5EF4-FFF2-40B4-BE49-F238E27FC236}">
                    <a16:creationId xmlns:a16="http://schemas.microsoft.com/office/drawing/2014/main" id="{F711E6A1-D1E3-4FBB-8655-5D6B23E39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73" r="21084"/>
              <a:stretch/>
            </p:blipFill>
            <p:spPr bwMode="auto">
              <a:xfrm>
                <a:off x="9885955" y="2531726"/>
                <a:ext cx="1910523" cy="166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977BE0C-17FB-4EAF-8E03-7D38A718D7C5}"/>
                  </a:ext>
                </a:extLst>
              </p:cNvPr>
              <p:cNvGrpSpPr/>
              <p:nvPr/>
            </p:nvGrpSpPr>
            <p:grpSpPr>
              <a:xfrm>
                <a:off x="1837041" y="2705268"/>
                <a:ext cx="3193371" cy="1380181"/>
                <a:chOff x="2741916" y="2856787"/>
                <a:chExt cx="3193371" cy="1380181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EACDCA2-F8B5-4CFF-A73D-9FE0DCE3583F}"/>
                    </a:ext>
                  </a:extLst>
                </p:cNvPr>
                <p:cNvGrpSpPr/>
                <p:nvPr/>
              </p:nvGrpSpPr>
              <p:grpSpPr>
                <a:xfrm>
                  <a:off x="3907796" y="2961109"/>
                  <a:ext cx="2027491" cy="912824"/>
                  <a:chOff x="5324249" y="2803666"/>
                  <a:chExt cx="2027491" cy="912824"/>
                </a:xfrm>
              </p:grpSpPr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76509541-EAC4-43EF-9664-7D7D320DE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324249" y="2803666"/>
                    <a:ext cx="1944821" cy="636324"/>
                  </a:xfrm>
                  <a:prstGeom prst="rect">
                    <a:avLst/>
                  </a:prstGeom>
                </p:spPr>
              </p:pic>
              <p:sp>
                <p:nvSpPr>
                  <p:cNvPr id="26" name="Right Arrow 23">
                    <a:extLst>
                      <a:ext uri="{FF2B5EF4-FFF2-40B4-BE49-F238E27FC236}">
                        <a16:creationId xmlns:a16="http://schemas.microsoft.com/office/drawing/2014/main" id="{59828F39-01B0-492D-86F8-56636BB782F5}"/>
                      </a:ext>
                    </a:extLst>
                  </p:cNvPr>
                  <p:cNvSpPr/>
                  <p:nvPr/>
                </p:nvSpPr>
                <p:spPr>
                  <a:xfrm>
                    <a:off x="5357724" y="3480034"/>
                    <a:ext cx="1994016" cy="236456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KR" dirty="0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6A47B4C-7340-4733-A9EA-0376CBB729C4}"/>
                    </a:ext>
                  </a:extLst>
                </p:cNvPr>
                <p:cNvGrpSpPr/>
                <p:nvPr/>
              </p:nvGrpSpPr>
              <p:grpSpPr>
                <a:xfrm>
                  <a:off x="2741916" y="2856787"/>
                  <a:ext cx="2326077" cy="1380181"/>
                  <a:chOff x="2627735" y="2920427"/>
                  <a:chExt cx="2326077" cy="1380181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19000D8-BCC0-40F9-B2CE-E8B445ED76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27735" y="2920427"/>
                    <a:ext cx="898276" cy="990146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81975E9-F191-44FE-8CB0-254B2E0E2676}"/>
                      </a:ext>
                    </a:extLst>
                  </p:cNvPr>
                  <p:cNvSpPr txBox="1"/>
                  <p:nvPr/>
                </p:nvSpPr>
                <p:spPr>
                  <a:xfrm>
                    <a:off x="2712576" y="3931276"/>
                    <a:ext cx="22412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800" b="1" dirty="0">
                        <a:effectLst/>
                        <a:ea typeface="Jalnan" panose="020B0600000101010101"/>
                        <a:cs typeface="Times New Roman" panose="02020603050405020304" pitchFamily="18" charset="0"/>
                      </a:rPr>
                      <a:t>.</a:t>
                    </a:r>
                    <a:r>
                      <a:rPr lang="en-US" altLang="ko-KR" sz="1800" b="1" dirty="0" err="1">
                        <a:effectLst/>
                        <a:ea typeface="Jalnan" panose="020B0600000101010101"/>
                        <a:cs typeface="Times New Roman" panose="02020603050405020304" pitchFamily="18" charset="0"/>
                      </a:rPr>
                      <a:t>py</a:t>
                    </a:r>
                    <a:endParaRPr lang="en-US" altLang="ko-KR" sz="1800" b="1" dirty="0">
                      <a:effectLst/>
                      <a:ea typeface="Jalnan" panose="020B0600000101010101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5" name="Right Arrow 23">
                <a:extLst>
                  <a:ext uri="{FF2B5EF4-FFF2-40B4-BE49-F238E27FC236}">
                    <a16:creationId xmlns:a16="http://schemas.microsoft.com/office/drawing/2014/main" id="{71DBDFF5-CF6B-41E3-BB9D-9752C9744B19}"/>
                  </a:ext>
                </a:extLst>
              </p:cNvPr>
              <p:cNvSpPr/>
              <p:nvPr/>
            </p:nvSpPr>
            <p:spPr>
              <a:xfrm>
                <a:off x="9236215" y="3458958"/>
                <a:ext cx="605578" cy="236456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1E85261C-6222-4F14-BE5D-ABD4000EEC25}"/>
                </a:ext>
              </a:extLst>
            </p:cNvPr>
            <p:cNvSpPr/>
            <p:nvPr/>
          </p:nvSpPr>
          <p:spPr>
            <a:xfrm>
              <a:off x="4947907" y="2205633"/>
              <a:ext cx="3944161" cy="1665397"/>
            </a:xfrm>
            <a:prstGeom prst="roundRect">
              <a:avLst/>
            </a:prstGeom>
            <a:noFill/>
            <a:ln w="38100">
              <a:solidFill>
                <a:srgbClr val="67E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endParaRPr lang="ko-KR" altLang="en-US" sz="25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F0AB52B-B11C-480F-81AA-74F87098414D}"/>
              </a:ext>
            </a:extLst>
          </p:cNvPr>
          <p:cNvGrpSpPr/>
          <p:nvPr/>
        </p:nvGrpSpPr>
        <p:grpSpPr>
          <a:xfrm>
            <a:off x="1708964" y="4263535"/>
            <a:ext cx="9563100" cy="1888261"/>
            <a:chOff x="1915182" y="4263535"/>
            <a:chExt cx="9563100" cy="188826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DB0786-D425-4ECF-8FC1-827B6ABC1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134" b="3660"/>
            <a:stretch/>
          </p:blipFill>
          <p:spPr>
            <a:xfrm>
              <a:off x="1915182" y="4263535"/>
              <a:ext cx="9563100" cy="1888261"/>
            </a:xfrm>
            <a:prstGeom prst="rect">
              <a:avLst/>
            </a:prstGeom>
          </p:spPr>
        </p:pic>
        <p:sp>
          <p:nvSpPr>
            <p:cNvPr id="42" name="Rounded Rectangle 4">
              <a:extLst>
                <a:ext uri="{FF2B5EF4-FFF2-40B4-BE49-F238E27FC236}">
                  <a16:creationId xmlns:a16="http://schemas.microsoft.com/office/drawing/2014/main" id="{8B1891A1-FD03-4815-ADD4-A09E84F5A1A6}"/>
                </a:ext>
              </a:extLst>
            </p:cNvPr>
            <p:cNvSpPr/>
            <p:nvPr/>
          </p:nvSpPr>
          <p:spPr>
            <a:xfrm>
              <a:off x="4067175" y="4441013"/>
              <a:ext cx="1781176" cy="264219"/>
            </a:xfrm>
            <a:prstGeom prst="roundRect">
              <a:avLst/>
            </a:prstGeom>
            <a:noFill/>
            <a:ln w="38100">
              <a:solidFill>
                <a:srgbClr val="67E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25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2162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84641-8C6F-7449-8B95-77CCE7497272}"/>
              </a:ext>
            </a:extLst>
          </p:cNvPr>
          <p:cNvSpPr txBox="1"/>
          <p:nvPr/>
        </p:nvSpPr>
        <p:spPr>
          <a:xfrm>
            <a:off x="2283567" y="2790364"/>
            <a:ext cx="634359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</a:t>
            </a:r>
            <a:r>
              <a:rPr lang="ko-KR" altLang="en-US" sz="5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ko-KR" altLang="en-US" sz="5000" b="1" dirty="0" err="1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마이데이터</a:t>
            </a:r>
            <a:r>
              <a:rPr lang="ko-KR" altLang="en-US" sz="5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5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  <a:endParaRPr lang="en-US" altLang="ko-KR" sz="5000" dirty="0">
              <a:solidFill>
                <a:srgbClr val="67EB9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마이데이터의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타임캡슐화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x-none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924900" cy="6885000"/>
            <a:chOff x="-13805" y="-27000"/>
            <a:chExt cx="1924900" cy="6885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3192516"/>
              <a:ext cx="1178623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731095" y="3102516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10412473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C3B19-C33D-8A52-E839-DD134BF2DF7A}"/>
              </a:ext>
            </a:extLst>
          </p:cNvPr>
          <p:cNvGrpSpPr/>
          <p:nvPr/>
        </p:nvGrpSpPr>
        <p:grpSpPr>
          <a:xfrm>
            <a:off x="-13805" y="-27000"/>
            <a:ext cx="1421317" cy="6885000"/>
            <a:chOff x="-13805" y="-27000"/>
            <a:chExt cx="1421317" cy="6885000"/>
          </a:xfrm>
          <a:solidFill>
            <a:srgbClr val="359FF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2F9166-C82C-40B3-84DC-B6F19C2711BD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507EC54-BA8C-027F-4CC0-ADC68879887A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693232" cy="0"/>
            </a:xfrm>
            <a:prstGeom prst="line">
              <a:avLst/>
            </a:prstGeom>
            <a:grpFill/>
            <a:ln w="38100">
              <a:solidFill>
                <a:srgbClr val="359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30987C-68B0-B77C-07B8-BB94AA89811F}"/>
                </a:ext>
              </a:extLst>
            </p:cNvPr>
            <p:cNvSpPr/>
            <p:nvPr/>
          </p:nvSpPr>
          <p:spPr>
            <a:xfrm>
              <a:off x="1227512" y="595800"/>
              <a:ext cx="180000" cy="180000"/>
            </a:xfrm>
            <a:prstGeom prst="ellipse">
              <a:avLst/>
            </a:prstGeom>
            <a:grpFill/>
            <a:ln>
              <a:solidFill>
                <a:srgbClr val="359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4FBB5A-92DD-4C8F-A799-62958F253D44}"/>
              </a:ext>
            </a:extLst>
          </p:cNvPr>
          <p:cNvSpPr txBox="1"/>
          <p:nvPr/>
        </p:nvSpPr>
        <p:spPr>
          <a:xfrm>
            <a:off x="1798176" y="331857"/>
            <a:ext cx="55832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59FF2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2.4 </a:t>
            </a:r>
            <a:r>
              <a:rPr lang="ko-KR" altLang="en-US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웹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  <a:p>
            <a:r>
              <a:rPr lang="en-US" altLang="ko-KR" sz="25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	</a:t>
            </a:r>
            <a:r>
              <a:rPr lang="en-US" altLang="ko-KR" sz="2500" b="1" dirty="0" err="1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FastAPI</a:t>
            </a:r>
            <a:endParaRPr lang="en-US" altLang="ko-KR" sz="4000" b="1" dirty="0">
              <a:latin typeface="Jalnan" panose="020B0600000101010101" pitchFamily="34" charset="-127"/>
              <a:ea typeface="Jalnan" panose="020B0600000101010101" pitchFamily="34" charset="-127"/>
              <a:cs typeface="Jumble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C78710-7D76-40A5-951D-31704921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86" y="1766161"/>
            <a:ext cx="8855779" cy="47599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FD12139-53B8-41A4-BE2A-4C224C47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86" y="1595437"/>
            <a:ext cx="37433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996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9E001-69BD-9056-FD72-8BBF1A85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308"/>
            <a:ext cx="12192000" cy="674594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7D45E4A3-7A28-45BA-9DB5-9EB83DEF52CD}"/>
              </a:ext>
            </a:extLst>
          </p:cNvPr>
          <p:cNvCxnSpPr>
            <a:cxnSpLocks/>
          </p:cNvCxnSpPr>
          <p:nvPr/>
        </p:nvCxnSpPr>
        <p:spPr>
          <a:xfrm>
            <a:off x="1082566" y="2485314"/>
            <a:ext cx="0" cy="0"/>
          </a:xfrm>
          <a:prstGeom prst="line">
            <a:avLst/>
          </a:prstGeom>
          <a:ln w="25400">
            <a:solidFill>
              <a:srgbClr val="428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94393C9-8C92-570F-35C5-EDE01E611283}"/>
              </a:ext>
            </a:extLst>
          </p:cNvPr>
          <p:cNvSpPr/>
          <p:nvPr/>
        </p:nvSpPr>
        <p:spPr>
          <a:xfrm>
            <a:off x="0" y="-2"/>
            <a:ext cx="12192000" cy="6974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48335-7AAA-8B43-9ABD-66E57933F1B9}"/>
              </a:ext>
            </a:extLst>
          </p:cNvPr>
          <p:cNvSpPr txBox="1"/>
          <p:nvPr/>
        </p:nvSpPr>
        <p:spPr>
          <a:xfrm>
            <a:off x="3388008" y="2707048"/>
            <a:ext cx="5018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49BFCE"/>
                </a:solidFill>
                <a:latin typeface="Jalnan" panose="020B0600000101010101" pitchFamily="34" charset="-127"/>
                <a:ea typeface="Jalnan" panose="020B0600000101010101" pitchFamily="34" charset="-127"/>
              </a:rPr>
              <a:t>감사합니다</a:t>
            </a:r>
            <a:r>
              <a:rPr lang="en-US" altLang="ko-KR" sz="6000" dirty="0">
                <a:solidFill>
                  <a:srgbClr val="49BFCE"/>
                </a:solidFill>
                <a:latin typeface="Jalnan" panose="020B0600000101010101" pitchFamily="34" charset="-127"/>
                <a:ea typeface="Jalnan" panose="020B0600000101010101" pitchFamily="34" charset="-127"/>
              </a:rPr>
              <a:t>.</a:t>
            </a:r>
            <a:endParaRPr lang="ko-KR" altLang="en-US" sz="6000" dirty="0">
              <a:solidFill>
                <a:srgbClr val="49BFCE"/>
              </a:solidFill>
              <a:latin typeface="Jalnan" panose="020B0600000101010101" pitchFamily="34" charset="-127"/>
              <a:ea typeface="Jalna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08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AB4CD-5B25-2715-474E-5AC3F4A90A40}"/>
              </a:ext>
            </a:extLst>
          </p:cNvPr>
          <p:cNvSpPr txBox="1"/>
          <p:nvPr/>
        </p:nvSpPr>
        <p:spPr>
          <a:xfrm>
            <a:off x="2310176" y="2810401"/>
            <a:ext cx="7571649" cy="123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highlight>
                  <a:srgbClr val="67EB9A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대체 불가능한 토큰</a:t>
            </a:r>
            <a:r>
              <a:rPr 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ex.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우리 집 강아지</a:t>
            </a: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사용한 내 핸드폰</a:t>
            </a: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주성 매니저님 </a:t>
            </a:r>
            <a:endParaRPr lang="en-US" altLang="ko-KR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71801-8959-D779-35AD-21D41592EFD0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D0B67D-3CD3-E202-2AE8-A5B9F1D4C50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D81FC-CAE2-4F32-725F-0C82777BF0AE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81695-13C9-3BE7-F953-F93E2FBBC341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D9E7D6-85D7-F533-C3C2-7AF4FF70751D}"/>
              </a:ext>
            </a:extLst>
          </p:cNvPr>
          <p:cNvSpPr txBox="1"/>
          <p:nvPr/>
        </p:nvSpPr>
        <p:spPr>
          <a:xfrm>
            <a:off x="2032000" y="331857"/>
            <a:ext cx="6643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1.1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r>
              <a:rPr lang="en-US" altLang="ko-KR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</a:t>
            </a:r>
          </a:p>
        </p:txBody>
      </p:sp>
    </p:spTree>
    <p:extLst>
      <p:ext uri="{BB962C8B-B14F-4D97-AF65-F5344CB8AC3E}">
        <p14:creationId xmlns:p14="http://schemas.microsoft.com/office/powerpoint/2010/main" val="11031564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AB4CD-5B25-2715-474E-5AC3F4A90A40}"/>
              </a:ext>
            </a:extLst>
          </p:cNvPr>
          <p:cNvSpPr txBox="1"/>
          <p:nvPr/>
        </p:nvSpPr>
        <p:spPr>
          <a:xfrm>
            <a:off x="2310176" y="2789562"/>
            <a:ext cx="7571649" cy="127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700" dirty="0">
                <a:highlight>
                  <a:srgbClr val="67EB9A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Mint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하다</a:t>
            </a:r>
            <a:r>
              <a:rPr 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블록체인 상에서 거래 가능하도록 </a:t>
            </a: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NFT</a:t>
            </a:r>
            <a:r>
              <a:rPr lang="ko-KR" altLang="en-US" sz="27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발행하다</a:t>
            </a:r>
            <a:endParaRPr lang="en-US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71801-8959-D779-35AD-21D41592EFD0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D0B67D-3CD3-E202-2AE8-A5B9F1D4C50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D81FC-CAE2-4F32-725F-0C82777BF0AE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81695-13C9-3BE7-F953-F93E2FBBC341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D9E7D6-85D7-F533-C3C2-7AF4FF70751D}"/>
              </a:ext>
            </a:extLst>
          </p:cNvPr>
          <p:cNvSpPr txBox="1"/>
          <p:nvPr/>
        </p:nvSpPr>
        <p:spPr>
          <a:xfrm>
            <a:off x="2032000" y="331857"/>
            <a:ext cx="6643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1.1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r>
              <a:rPr lang="en-US" altLang="ko-KR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 Minting</a:t>
            </a:r>
          </a:p>
        </p:txBody>
      </p:sp>
    </p:spTree>
    <p:extLst>
      <p:ext uri="{BB962C8B-B14F-4D97-AF65-F5344CB8AC3E}">
        <p14:creationId xmlns:p14="http://schemas.microsoft.com/office/powerpoint/2010/main" val="10468458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6">
            <a:extLst>
              <a:ext uri="{FF2B5EF4-FFF2-40B4-BE49-F238E27FC236}">
                <a16:creationId xmlns:a16="http://schemas.microsoft.com/office/drawing/2014/main" id="{75009E36-E80D-5A4F-A976-33747E3076E8}"/>
              </a:ext>
            </a:extLst>
          </p:cNvPr>
          <p:cNvSpPr/>
          <p:nvPr/>
        </p:nvSpPr>
        <p:spPr>
          <a:xfrm rot="16200000">
            <a:off x="61175" y="-61173"/>
            <a:ext cx="6858001" cy="69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71801-8959-D779-35AD-21D41592EFD0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D0B67D-3CD3-E202-2AE8-A5B9F1D4C507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D81FC-CAE2-4F32-725F-0C82777BF0AE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81695-13C9-3BE7-F953-F93E2FBBC341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D9E7D6-85D7-F533-C3C2-7AF4FF70751D}"/>
              </a:ext>
            </a:extLst>
          </p:cNvPr>
          <p:cNvSpPr txBox="1"/>
          <p:nvPr/>
        </p:nvSpPr>
        <p:spPr>
          <a:xfrm>
            <a:off x="2032000" y="331857"/>
            <a:ext cx="6643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1.1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r>
              <a:rPr lang="en-US" altLang="ko-KR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Smart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F1E40-BE02-331C-9165-BF1F1A7AB674}"/>
              </a:ext>
            </a:extLst>
          </p:cNvPr>
          <p:cNvSpPr txBox="1"/>
          <p:nvPr/>
        </p:nvSpPr>
        <p:spPr>
          <a:xfrm>
            <a:off x="2345957" y="2789562"/>
            <a:ext cx="7500087" cy="127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>
                <a:highlight>
                  <a:srgbClr val="67EB9A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Smart</a:t>
            </a:r>
            <a:r>
              <a:rPr lang="ko-KR" altLang="en-US" sz="2700" dirty="0">
                <a:highlight>
                  <a:srgbClr val="67EB9A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dirty="0">
                <a:highlight>
                  <a:srgbClr val="67EB9A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Contract</a:t>
            </a:r>
          </a:p>
          <a:p>
            <a:pPr>
              <a:lnSpc>
                <a:spcPct val="150000"/>
              </a:lnSpc>
            </a:pPr>
            <a:r>
              <a:rPr lang="en-US" altLang="ko-KR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2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블록체인 상에서 작동하여 트랜잭션을 수행하는 코드</a:t>
            </a:r>
            <a:endParaRPr lang="en-US" altLang="ko-KR" sz="2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0707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20F5B-710E-E1B2-1507-8F53FF9E9DF6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4A422C-5178-A8A8-4DCE-E8B1D7077F94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5772A8-6B2B-4B39-58D6-B30A956E0165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A578F8-DA23-44AC-E032-C03A0236D5CC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9529CE-AD21-CB38-0C62-0A874B017BD5}"/>
              </a:ext>
            </a:extLst>
          </p:cNvPr>
          <p:cNvSpPr txBox="1"/>
          <p:nvPr/>
        </p:nvSpPr>
        <p:spPr>
          <a:xfrm>
            <a:off x="2032000" y="331857"/>
            <a:ext cx="6643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1.1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r>
              <a:rPr lang="en-US" altLang="ko-KR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ko-KR" altLang="en-US" sz="25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마이데이터의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화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493301-9977-8E76-634C-4D1B266E3DE9}"/>
              </a:ext>
            </a:extLst>
          </p:cNvPr>
          <p:cNvGrpSpPr/>
          <p:nvPr/>
        </p:nvGrpSpPr>
        <p:grpSpPr>
          <a:xfrm>
            <a:off x="1806165" y="2676714"/>
            <a:ext cx="8579671" cy="1930243"/>
            <a:chOff x="2105999" y="2848838"/>
            <a:chExt cx="8579671" cy="193024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8B0A225-D825-774C-224A-B5BF65D8E359}"/>
                </a:ext>
              </a:extLst>
            </p:cNvPr>
            <p:cNvSpPr/>
            <p:nvPr/>
          </p:nvSpPr>
          <p:spPr>
            <a:xfrm>
              <a:off x="2105999" y="2848838"/>
              <a:ext cx="4372781" cy="1930243"/>
            </a:xfrm>
            <a:prstGeom prst="roundRect">
              <a:avLst/>
            </a:prstGeom>
            <a:noFill/>
            <a:ln w="38100">
              <a:solidFill>
                <a:srgbClr val="67E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친구와 나의 메신저 대화 내용</a:t>
              </a:r>
              <a:endParaRPr lang="en-US" altLang="ko-KR" sz="25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스포티파이 플레이리스트</a:t>
              </a:r>
              <a:endParaRPr lang="en-US" altLang="ko-KR" sz="25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기념적인 사진 타일</a:t>
              </a:r>
              <a:r>
                <a:rPr lang="en-US" altLang="ko-KR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25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동영상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FB47B669-0685-3E78-39FE-3C20F5CFC15B}"/>
                </a:ext>
              </a:extLst>
            </p:cNvPr>
            <p:cNvSpPr/>
            <p:nvPr/>
          </p:nvSpPr>
          <p:spPr>
            <a:xfrm>
              <a:off x="6917258" y="3336387"/>
              <a:ext cx="2129759" cy="10693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5B118-DFF9-BC8A-AF34-5994555C1565}"/>
                </a:ext>
              </a:extLst>
            </p:cNvPr>
            <p:cNvSpPr txBox="1"/>
            <p:nvPr/>
          </p:nvSpPr>
          <p:spPr>
            <a:xfrm>
              <a:off x="6640901" y="3050283"/>
              <a:ext cx="2571632" cy="5722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3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437E28-7497-3FB4-C337-0F3EDE336DF6}"/>
                </a:ext>
              </a:extLst>
            </p:cNvPr>
            <p:cNvSpPr txBox="1"/>
            <p:nvPr/>
          </p:nvSpPr>
          <p:spPr>
            <a:xfrm>
              <a:off x="9485495" y="3492576"/>
              <a:ext cx="1200175" cy="6556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NFT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B24A1E-D506-59E8-5BFF-2828D22A4E8F}"/>
                </a:ext>
              </a:extLst>
            </p:cNvPr>
            <p:cNvSpPr txBox="1"/>
            <p:nvPr/>
          </p:nvSpPr>
          <p:spPr>
            <a:xfrm>
              <a:off x="6640901" y="3565578"/>
              <a:ext cx="2571632" cy="509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67EB9A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Smart Contract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6891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20F5B-710E-E1B2-1507-8F53FF9E9DF6}"/>
              </a:ext>
            </a:extLst>
          </p:cNvPr>
          <p:cNvGrpSpPr/>
          <p:nvPr/>
        </p:nvGrpSpPr>
        <p:grpSpPr>
          <a:xfrm>
            <a:off x="-13805" y="-27000"/>
            <a:ext cx="1715182" cy="6885000"/>
            <a:chOff x="-13805" y="-27000"/>
            <a:chExt cx="1715182" cy="6885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4A422C-5178-A8A8-4DCE-E8B1D7077F94}"/>
                </a:ext>
              </a:extLst>
            </p:cNvPr>
            <p:cNvSpPr/>
            <p:nvPr/>
          </p:nvSpPr>
          <p:spPr>
            <a:xfrm>
              <a:off x="-13805" y="-27000"/>
              <a:ext cx="566277" cy="6885000"/>
            </a:xfrm>
            <a:prstGeom prst="rect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5772A8-6B2B-4B39-58D6-B30A956E0165}"/>
                </a:ext>
              </a:extLst>
            </p:cNvPr>
            <p:cNvCxnSpPr>
              <a:cxnSpLocks/>
            </p:cNvCxnSpPr>
            <p:nvPr/>
          </p:nvCxnSpPr>
          <p:spPr>
            <a:xfrm>
              <a:off x="552472" y="685800"/>
              <a:ext cx="1045100" cy="0"/>
            </a:xfrm>
            <a:prstGeom prst="line">
              <a:avLst/>
            </a:prstGeom>
            <a:ln w="38100">
              <a:solidFill>
                <a:srgbClr val="67E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A578F8-DA23-44AC-E032-C03A0236D5CC}"/>
                </a:ext>
              </a:extLst>
            </p:cNvPr>
            <p:cNvSpPr/>
            <p:nvPr/>
          </p:nvSpPr>
          <p:spPr>
            <a:xfrm>
              <a:off x="1521377" y="595800"/>
              <a:ext cx="180000" cy="180000"/>
            </a:xfrm>
            <a:prstGeom prst="ellipse">
              <a:avLst/>
            </a:prstGeom>
            <a:solidFill>
              <a:srgbClr val="67E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9529CE-AD21-CB38-0C62-0A874B017BD5}"/>
              </a:ext>
            </a:extLst>
          </p:cNvPr>
          <p:cNvSpPr txBox="1"/>
          <p:nvPr/>
        </p:nvSpPr>
        <p:spPr>
          <a:xfrm>
            <a:off x="2032000" y="331857"/>
            <a:ext cx="6643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1.1</a:t>
            </a:r>
            <a:r>
              <a:rPr lang="ko-KR" altLang="en-US" sz="4000" b="1" dirty="0">
                <a:solidFill>
                  <a:srgbClr val="67EB9A"/>
                </a:solidFill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 </a:t>
            </a:r>
            <a:r>
              <a:rPr lang="en-US" altLang="ko-KR" sz="4000" b="1" dirty="0">
                <a:latin typeface="Jalnan" panose="020B0600000101010101" pitchFamily="34" charset="-127"/>
                <a:ea typeface="Jalnan" panose="020B0600000101010101" pitchFamily="34" charset="-127"/>
                <a:cs typeface="Jumble" panose="020F0502020204030204" pitchFamily="34" charset="0"/>
              </a:rPr>
              <a:t>NFT</a:t>
            </a:r>
          </a:p>
          <a:p>
            <a:r>
              <a:rPr lang="en-US" altLang="ko-KR" sz="30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	</a:t>
            </a:r>
            <a:r>
              <a:rPr lang="ko-KR" altLang="en-US" sz="25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마이데이터의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NFT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의 요건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5F8A3-16CA-A785-0E9E-7D4CBC6C99AF}"/>
              </a:ext>
            </a:extLst>
          </p:cNvPr>
          <p:cNvSpPr txBox="1"/>
          <p:nvPr/>
        </p:nvSpPr>
        <p:spPr>
          <a:xfrm>
            <a:off x="2032000" y="2303001"/>
            <a:ext cx="796455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b="1" u="sng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Privacy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아무나 볼 수 없도록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1" u="sng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Batch Transfer</a:t>
            </a:r>
            <a:r>
              <a:rPr 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 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한 번에 여러 개를 만들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/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보낼 수 있도록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개인의 </a:t>
            </a:r>
            <a:r>
              <a:rPr lang="ko-KR" altLang="en-US" sz="25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공유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셀럽의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lang="ko-KR" altLang="en-US" sz="2500" b="1" dirty="0" err="1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마이데이터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판매</a:t>
            </a:r>
            <a:r>
              <a:rPr lang="en-US" altLang="ko-KR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/</a:t>
            </a:r>
            <a:r>
              <a:rPr lang="ko-KR" altLang="en-US" sz="2500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경매</a:t>
            </a:r>
            <a:endParaRPr lang="en-US" altLang="ko-KR" sz="2500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4356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2007</Words>
  <Application>Microsoft Macintosh PowerPoint</Application>
  <PresentationFormat>Widescreen</PresentationFormat>
  <Paragraphs>333</Paragraphs>
  <Slides>41</Slides>
  <Notes>41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Apple SD Gothic Neo</vt:lpstr>
      <vt:lpstr>Jalnan</vt:lpstr>
      <vt:lpstr>맑은 고딕</vt:lpstr>
      <vt:lpstr>NanumSquare_ac</vt:lpstr>
      <vt:lpstr>NanumSquare_ac Bold</vt:lpstr>
      <vt:lpstr>NanumSquare_ac ExtraBold</vt:lpstr>
      <vt:lpstr>나눔스퀘어_ac ExtraBold</vt:lpstr>
      <vt:lpstr>여기어때 잘난체</vt:lpstr>
      <vt:lpstr>Arial</vt:lpstr>
      <vt:lpstr>Calibri</vt:lpstr>
      <vt:lpstr>Calibri Light</vt:lpstr>
      <vt:lpstr>Courier New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지영우(통계학과)</dc:creator>
  <cp:lastModifiedBy>지영우(통계학과)</cp:lastModifiedBy>
  <cp:revision>93</cp:revision>
  <dcterms:created xsi:type="dcterms:W3CDTF">2022-04-27T06:12:09Z</dcterms:created>
  <dcterms:modified xsi:type="dcterms:W3CDTF">2022-05-01T19:39:36Z</dcterms:modified>
</cp:coreProperties>
</file>